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366" r:id="rId2"/>
    <p:sldId id="315" r:id="rId3"/>
    <p:sldId id="771" r:id="rId4"/>
    <p:sldId id="772" r:id="rId5"/>
    <p:sldId id="773" r:id="rId6"/>
    <p:sldId id="774" r:id="rId7"/>
    <p:sldId id="269" r:id="rId8"/>
    <p:sldId id="775" r:id="rId9"/>
    <p:sldId id="776" r:id="rId10"/>
    <p:sldId id="777" r:id="rId11"/>
    <p:sldId id="778" r:id="rId12"/>
    <p:sldId id="354" r:id="rId13"/>
    <p:sldId id="781" r:id="rId14"/>
    <p:sldId id="782" r:id="rId15"/>
    <p:sldId id="784" r:id="rId16"/>
    <p:sldId id="785" r:id="rId17"/>
    <p:sldId id="786" r:id="rId18"/>
    <p:sldId id="787" r:id="rId19"/>
    <p:sldId id="789" r:id="rId20"/>
    <p:sldId id="33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291D"/>
    <a:srgbClr val="FB0401"/>
    <a:srgbClr val="781F17"/>
    <a:srgbClr val="AB2D21"/>
    <a:srgbClr val="C43125"/>
    <a:srgbClr val="E4BA9D"/>
    <a:srgbClr val="F7F7F7"/>
    <a:srgbClr val="E7E8EE"/>
    <a:srgbClr val="FFFFFF"/>
    <a:srgbClr val="02A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7"/>
    <p:restoredTop sz="81408"/>
  </p:normalViewPr>
  <p:slideViewPr>
    <p:cSldViewPr snapToGrid="0">
      <p:cViewPr varScale="1">
        <p:scale>
          <a:sx n="99" d="100"/>
          <a:sy n="99" d="100"/>
        </p:scale>
        <p:origin x="11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54C9C-396C-664A-9175-D60639616358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9FEC-33DC-A84C-A910-1A3DC3E366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69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811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76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05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27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85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27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924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965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6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50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836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16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912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625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16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03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79FEC-33DC-A84C-A910-1A3DC3E366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9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D233C-6A80-C0C9-5F03-0646EFBAB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B92A27-7805-813B-FEDC-D9D3F1DAE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176BB7-C106-F482-5C2D-C8A84F10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6E9749-7254-5782-C17B-4C8245D4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0CA55E-4A05-EA83-B058-6017EA4A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01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5C8778-37C0-E48C-6602-FD24CC30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6E7FFD-E13C-28CE-9B8E-45A2F0413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1E0FF4-DF24-CBD0-78C4-C2CB7060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0FE091-DD60-FE1D-A376-45655627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4AC96D-2AF5-4969-D17F-DAF91F22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0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9A2B73-6DC0-5CBF-7920-1900D6546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C20DB9-280C-07A5-EB6D-79A0E342E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E637DB-A962-9143-36FD-451342FD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F3A382-C39E-423D-02E6-871FC2759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F5D860-146C-4EB8-0A30-88BEB82E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3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ED8977-24F0-567E-5B92-07419F62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F5138-9F0D-E33B-68F2-C8E648757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38088E-826E-7FF0-CB08-61C0F210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43E54D-FBCC-2541-6C0F-7BB025F48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08798-1277-95E3-888D-19CA4291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73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9D1F2-CFEC-75F8-7D23-F8FE8D34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ACDEEC-5EEE-3E5E-2836-24A3B1D2F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4D38BB-1823-E64B-C757-8357E897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0480DE-054F-3A37-BC69-D790AB5C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A00A3E-6C75-9C53-3640-83D68E69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79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DFAFAE-D096-E448-CA38-C1AA504F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6FDBEF-6DA2-3E54-0E0D-AFC268AD3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C23388-0805-A1A4-89E4-BE4D72658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113B53-7234-01BF-CE2D-15C7B6D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ADD6CB-A61B-95AB-37AB-020679B4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B42F68-281C-A6AB-0C11-F9367487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80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13347-60D3-FC59-4E71-B8B16109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E7ABDF-5EA8-BCC1-440D-5D739ADA6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6207A6F-5EA7-A0FC-4EFD-4C7BFB99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9FA2DD-1E0F-39A8-98B1-5684EE56E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D73F52-2297-A72E-66EE-374A3BB57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B00FC21-6718-7CFD-4F34-734979F0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0F988C2-7662-EEEF-3B86-F7801B48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EE95A7-CD9A-31F7-D1A1-E72C4DCD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96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8F54F-0C0C-DAAF-C8F7-FB15B219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1CA1AC-5EE8-71FD-D355-E08DAE2F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806B18-BFB6-E45C-C166-612F2370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FEB1EE-0408-AE0B-B22C-C4CA2331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7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C8658C-7FDD-CC7E-1BF2-ACCF95D5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978C79-C609-06FF-905C-B9FC54F28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4EFA5E-3EDC-9B15-8F49-45F2FF11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41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66360-7588-3E58-1C73-ED517818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CF282D-FEAC-C174-7E1F-6C27BF48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01E40A-9B82-DA43-81A9-9A339F72F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523FD-3112-44AF-FBC1-FB1B1BD2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F1E61F-E488-0401-C292-E69F1E97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88988C-2C1F-83CF-748C-057466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64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46206-7FDE-E73C-F538-6459FCA6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BA29A-170E-9968-B917-E2D34F2AC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060EEF-45C6-DB3E-6537-DF6961381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93BA34-149A-F8A3-936D-6A084313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A5B97-F397-A748-1224-D303CB4F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C818B9-D8A1-7A6A-1C21-987EC87C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58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C33F806-6573-E672-08D6-D436E3AE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77EF08-A28B-D394-FE41-9C3ABACDD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2ECBBA-DF88-67B5-9CA7-2141289D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5A9C7-2874-CE4F-AA96-877BACD4E750}" type="datetimeFigureOut">
              <a:rPr lang="fr-FR" smtClean="0"/>
              <a:t>23/07/2024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D9915-EAC0-D7D2-0608-8B078D84C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A3E071-0EBB-9DCF-AECD-64BA97524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49FD8-0C44-6D4B-B240-0B9012208F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7DE4CCF-6341-6DA1-4906-94047465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55" y="-287070"/>
            <a:ext cx="8223746" cy="8223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F1BDD0-FAAF-6529-7878-1C8050AAB7D6}"/>
              </a:ext>
            </a:extLst>
          </p:cNvPr>
          <p:cNvSpPr/>
          <p:nvPr/>
        </p:nvSpPr>
        <p:spPr>
          <a:xfrm>
            <a:off x="-9797" y="60210"/>
            <a:ext cx="12192000" cy="6858000"/>
          </a:xfrm>
          <a:prstGeom prst="rect">
            <a:avLst/>
          </a:prstGeom>
          <a:solidFill>
            <a:schemeClr val="bg1">
              <a:alpha val="18544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8CFF40B-1C8E-DBEA-C020-07780413AEA3}"/>
              </a:ext>
            </a:extLst>
          </p:cNvPr>
          <p:cNvSpPr txBox="1"/>
          <p:nvPr/>
        </p:nvSpPr>
        <p:spPr>
          <a:xfrm>
            <a:off x="8889477" y="6182662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>
                <a:latin typeface="Montserrat" pitchFamily="2" charset="77"/>
              </a:rPr>
              <a:t>Inès KHALDI – Data </a:t>
            </a:r>
            <a:r>
              <a:rPr lang="fr-FR" sz="1600" dirty="0" err="1">
                <a:latin typeface="Montserrat" pitchFamily="2" charset="77"/>
              </a:rPr>
              <a:t>analyst</a:t>
            </a:r>
            <a:endParaRPr lang="fr-FR" sz="1600" dirty="0">
              <a:latin typeface="Montserrat" pitchFamily="2" charset="77"/>
            </a:endParaRPr>
          </a:p>
          <a:p>
            <a:pPr algn="r"/>
            <a:r>
              <a:rPr lang="fr-FR" sz="1600" dirty="0">
                <a:latin typeface="Montserrat" pitchFamily="2" charset="77"/>
              </a:rPr>
              <a:t>OC –  2023-2024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B8714CA-FD7A-03CE-E182-4FF3B099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3" y="171851"/>
            <a:ext cx="2831712" cy="111911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7EAA39BF-7F86-306D-865F-45F1F3572CB3}"/>
              </a:ext>
            </a:extLst>
          </p:cNvPr>
          <p:cNvGrpSpPr/>
          <p:nvPr/>
        </p:nvGrpSpPr>
        <p:grpSpPr>
          <a:xfrm>
            <a:off x="511563" y="1940032"/>
            <a:ext cx="8972008" cy="3107332"/>
            <a:chOff x="511563" y="1940032"/>
            <a:chExt cx="8972008" cy="3107332"/>
          </a:xfrm>
        </p:grpSpPr>
        <p:sp>
          <p:nvSpPr>
            <p:cNvPr id="9" name="Titre 1">
              <a:extLst>
                <a:ext uri="{FF2B5EF4-FFF2-40B4-BE49-F238E27FC236}">
                  <a16:creationId xmlns:a16="http://schemas.microsoft.com/office/drawing/2014/main" id="{7D293DCC-A04F-37AF-DDA2-84C8B770F2D5}"/>
                </a:ext>
              </a:extLst>
            </p:cNvPr>
            <p:cNvSpPr txBox="1">
              <a:spLocks/>
            </p:cNvSpPr>
            <p:nvPr/>
          </p:nvSpPr>
          <p:spPr>
            <a:xfrm>
              <a:off x="673488" y="1940032"/>
              <a:ext cx="7406640" cy="14441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70000"/>
                </a:lnSpc>
              </a:pPr>
              <a:r>
                <a:rPr lang="fr-FR" sz="4800" b="1" spc="300" dirty="0">
                  <a:latin typeface="RF Dewi" pitchFamily="2" charset="77"/>
                </a:rPr>
                <a:t>ÉTUDE DE MARCHÉ 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7E99E68F-C210-53E5-5CAA-B3DE3BCD1A42}"/>
                </a:ext>
              </a:extLst>
            </p:cNvPr>
            <p:cNvCxnSpPr/>
            <p:nvPr/>
          </p:nvCxnSpPr>
          <p:spPr>
            <a:xfrm>
              <a:off x="723893" y="3499754"/>
              <a:ext cx="6488723" cy="0"/>
            </a:xfrm>
            <a:prstGeom prst="line">
              <a:avLst/>
            </a:prstGeom>
            <a:ln w="38100">
              <a:solidFill>
                <a:srgbClr val="FB04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BE3E349-8F49-BBAD-09A5-C80003EA456F}"/>
                </a:ext>
              </a:extLst>
            </p:cNvPr>
            <p:cNvSpPr txBox="1"/>
            <p:nvPr/>
          </p:nvSpPr>
          <p:spPr>
            <a:xfrm>
              <a:off x="511563" y="3847035"/>
              <a:ext cx="8972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F Dewi Semibold" pitchFamily="2" charset="77"/>
                </a:rPr>
                <a:t>LANCEMENT À L’INTERNATIONAL</a:t>
              </a:r>
            </a:p>
            <a:p>
              <a:pPr algn="ctr"/>
              <a:endParaRPr lang="fr-FR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01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9" y="344383"/>
            <a:ext cx="6706128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ACP – PROJECTION DES INDIVIDUS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F3 / F4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611936" y="5156107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2BD91AB-5E91-3D96-8066-7740DFFE4F02}"/>
              </a:ext>
            </a:extLst>
          </p:cNvPr>
          <p:cNvSpPr txBox="1"/>
          <p:nvPr/>
        </p:nvSpPr>
        <p:spPr>
          <a:xfrm>
            <a:off x="526406" y="5323889"/>
            <a:ext cx="404559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F3 : Croissance démographique et TDI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F4 : Dimension économique et politique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C375BE7-3E73-789B-874A-AECF55EA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39" y="1182133"/>
            <a:ext cx="6521056" cy="53226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A8BCE4-927C-2406-F7B0-2ABBBDCB7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46" y="2112459"/>
            <a:ext cx="4782162" cy="2701747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7124DFCC-8717-21FC-35F5-ABF768DAE367}"/>
              </a:ext>
            </a:extLst>
          </p:cNvPr>
          <p:cNvSpPr/>
          <p:nvPr/>
        </p:nvSpPr>
        <p:spPr>
          <a:xfrm>
            <a:off x="8686801" y="2351313"/>
            <a:ext cx="3164784" cy="3102430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04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9" y="344383"/>
            <a:ext cx="6706128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ACP – PROJECTION DES INDIVIDUS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F5 / F6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611936" y="5156107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2BD91AB-5E91-3D96-8066-7740DFFE4F02}"/>
              </a:ext>
            </a:extLst>
          </p:cNvPr>
          <p:cNvSpPr txBox="1"/>
          <p:nvPr/>
        </p:nvSpPr>
        <p:spPr>
          <a:xfrm>
            <a:off x="526406" y="5323889"/>
            <a:ext cx="404559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F5 : Croissance démo et dépendance économique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F6 : Situation  économique de la population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EA44F8-FC5F-5F73-FB35-8A1DABB7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10" y="1033483"/>
            <a:ext cx="6521051" cy="534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AE48353-0972-1651-81DD-F0B0D5F6B088}"/>
              </a:ext>
            </a:extLst>
          </p:cNvPr>
          <p:cNvSpPr/>
          <p:nvPr/>
        </p:nvSpPr>
        <p:spPr>
          <a:xfrm>
            <a:off x="8806769" y="2481943"/>
            <a:ext cx="2957182" cy="2338255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41EF87D-0DEC-CAC4-AD5B-72C67C2BC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49" y="2205939"/>
            <a:ext cx="4942928" cy="26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EBF9B99-ABB8-D037-82F4-F561D79BBE06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DAB4B2-0654-42F0-82A5-A7FE7F68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66" y="44295"/>
            <a:ext cx="6858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D41AFD-AF37-B031-2361-2399A6B2B035}"/>
              </a:ext>
            </a:extLst>
          </p:cNvPr>
          <p:cNvSpPr/>
          <p:nvPr/>
        </p:nvSpPr>
        <p:spPr>
          <a:xfrm>
            <a:off x="0" y="-9938"/>
            <a:ext cx="12192000" cy="683739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800" dirty="0">
              <a:solidFill>
                <a:srgbClr val="36291D"/>
              </a:solidFill>
              <a:latin typeface="Montserrat Light" pitchFamily="2" charset="77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A9203FA-EF42-571D-1628-08A10FCB33BC}"/>
              </a:ext>
            </a:extLst>
          </p:cNvPr>
          <p:cNvCxnSpPr>
            <a:cxnSpLocks/>
          </p:cNvCxnSpPr>
          <p:nvPr/>
        </p:nvCxnSpPr>
        <p:spPr>
          <a:xfrm>
            <a:off x="1068160" y="3470052"/>
            <a:ext cx="3956135" cy="0"/>
          </a:xfrm>
          <a:prstGeom prst="line">
            <a:avLst/>
          </a:prstGeom>
          <a:ln w="28575">
            <a:solidFill>
              <a:srgbClr val="AB2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DB14713A-3DAB-F749-EE5B-E66D37ACEDC2}"/>
              </a:ext>
            </a:extLst>
          </p:cNvPr>
          <p:cNvSpPr txBox="1">
            <a:spLocks/>
          </p:cNvSpPr>
          <p:nvPr/>
        </p:nvSpPr>
        <p:spPr>
          <a:xfrm>
            <a:off x="961355" y="1385073"/>
            <a:ext cx="8361853" cy="2274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spc="300" dirty="0">
                <a:solidFill>
                  <a:srgbClr val="36291D"/>
                </a:solidFill>
                <a:latin typeface="Avenir Medium" panose="02000503020000020003" pitchFamily="2" charset="0"/>
              </a:rPr>
              <a:t>CLUSTERING</a:t>
            </a:r>
          </a:p>
          <a:p>
            <a:r>
              <a:rPr lang="fr-FR" sz="4800" b="1" spc="300" dirty="0">
                <a:solidFill>
                  <a:srgbClr val="FB0401"/>
                </a:solidFill>
                <a:latin typeface="Avenir Black" panose="02000503020000020003" pitchFamily="2" charset="0"/>
              </a:rPr>
              <a:t>CAH </a:t>
            </a:r>
            <a:r>
              <a:rPr lang="fr-FR" sz="4800" spc="300" dirty="0">
                <a:solidFill>
                  <a:srgbClr val="FB0401"/>
                </a:solidFill>
                <a:latin typeface="Avenir Medium" panose="02000503020000020003" pitchFamily="2" charset="0"/>
              </a:rPr>
              <a:t>/</a:t>
            </a:r>
            <a:r>
              <a:rPr lang="fr-FR" sz="4800" b="1" spc="300" dirty="0">
                <a:solidFill>
                  <a:srgbClr val="FB0401"/>
                </a:solidFill>
                <a:latin typeface="Avenir Black" panose="02000503020000020003" pitchFamily="2" charset="0"/>
              </a:rPr>
              <a:t> K-MEANS</a:t>
            </a:r>
            <a:endParaRPr lang="fr-FR" sz="4800" spc="300" dirty="0">
              <a:solidFill>
                <a:srgbClr val="FB0401"/>
              </a:solidFill>
              <a:latin typeface="Avenir Medium" panose="02000503020000020003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DE142E0-9ED9-EB87-50F4-0665A4391590}"/>
              </a:ext>
            </a:extLst>
          </p:cNvPr>
          <p:cNvSpPr txBox="1"/>
          <p:nvPr/>
        </p:nvSpPr>
        <p:spPr>
          <a:xfrm>
            <a:off x="1031028" y="3659962"/>
            <a:ext cx="5322515" cy="167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rgbClr val="36291D"/>
                </a:solidFill>
                <a:latin typeface="RF Dewi" pitchFamily="2" charset="77"/>
              </a:rPr>
              <a:t>CAH : </a:t>
            </a:r>
            <a:r>
              <a:rPr lang="fr-FR" sz="1400" dirty="0">
                <a:solidFill>
                  <a:srgbClr val="36291D"/>
                </a:solidFill>
                <a:latin typeface="RF Dewi" pitchFamily="2" charset="77"/>
              </a:rPr>
              <a:t>regroupement des individus ayant la distance la plus proche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36291D"/>
              </a:solidFill>
              <a:latin typeface="RF Dewi" pitchFamily="2" charset="77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rgbClr val="36291D"/>
                </a:solidFill>
                <a:latin typeface="RF Dewi" pitchFamily="2" charset="77"/>
              </a:rPr>
              <a:t>K-</a:t>
            </a:r>
            <a:r>
              <a:rPr lang="fr-FR" sz="1400" b="1" dirty="0" err="1">
                <a:solidFill>
                  <a:srgbClr val="36291D"/>
                </a:solidFill>
                <a:latin typeface="RF Dewi" pitchFamily="2" charset="77"/>
              </a:rPr>
              <a:t>Means</a:t>
            </a:r>
            <a:r>
              <a:rPr lang="fr-FR" sz="1400" b="1" dirty="0">
                <a:solidFill>
                  <a:srgbClr val="36291D"/>
                </a:solidFill>
                <a:latin typeface="RF Dewi" pitchFamily="2" charset="77"/>
              </a:rPr>
              <a:t> : </a:t>
            </a:r>
            <a:r>
              <a:rPr lang="fr-FR" sz="1400" dirty="0">
                <a:solidFill>
                  <a:srgbClr val="36291D"/>
                </a:solidFill>
                <a:latin typeface="RF Dewi" pitchFamily="2" charset="77"/>
              </a:rPr>
              <a:t>regroupement des individus ayant le centre le plus proche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8046913-66A9-32E1-5993-8B4768E4401A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9B27BCF-68C0-DBAE-B77D-0E41A7F24559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8" name="Connecteur droit 7">
                <a:extLst>
                  <a:ext uri="{FF2B5EF4-FFF2-40B4-BE49-F238E27FC236}">
                    <a16:creationId xmlns:a16="http://schemas.microsoft.com/office/drawing/2014/main" id="{C589E252-4B25-3053-26C7-2D3EEC64E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D17ADABF-4F7B-24FA-92B0-94A9E05F9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563D709-D3EE-2B5B-C87A-B5C603121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69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CAH - CLUSTERING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DENDROGRAMME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C39B6C-36A2-8E4E-CC5B-9EB78988869E}"/>
              </a:ext>
            </a:extLst>
          </p:cNvPr>
          <p:cNvSpPr>
            <a:spLocks noChangeAspect="1"/>
          </p:cNvSpPr>
          <p:nvPr/>
        </p:nvSpPr>
        <p:spPr>
          <a:xfrm>
            <a:off x="8644882" y="3035295"/>
            <a:ext cx="1988222" cy="787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FB0401"/>
                </a:solidFill>
                <a:latin typeface="RF Dewi Ultrabold" pitchFamily="2" charset="77"/>
                <a:ea typeface="Josefin Sans" pitchFamily="2" charset="77"/>
              </a:rPr>
              <a:t>5 CLUSTERS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6FC00A0-6223-442C-9F5C-2E460DBC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28" y="1406198"/>
            <a:ext cx="6526993" cy="54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CAH - CLUSTERING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8" y="764931"/>
            <a:ext cx="592896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PROJECTION CLSUTERS SUR LES 3 PREMIERS PLAN FACTORIELS 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C39B6C-36A2-8E4E-CC5B-9EB78988869E}"/>
              </a:ext>
            </a:extLst>
          </p:cNvPr>
          <p:cNvSpPr>
            <a:spLocks noChangeAspect="1"/>
          </p:cNvSpPr>
          <p:nvPr/>
        </p:nvSpPr>
        <p:spPr>
          <a:xfrm>
            <a:off x="1659325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Clusters 3 et 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8C7B18-DFF7-896D-FF25-3D1B938A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8" y="1649352"/>
            <a:ext cx="11361924" cy="3719374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57F4CD-F542-B3D2-F8E1-4B2FC9D0A765}"/>
              </a:ext>
            </a:extLst>
          </p:cNvPr>
          <p:cNvSpPr>
            <a:spLocks noChangeAspect="1"/>
          </p:cNvSpPr>
          <p:nvPr/>
        </p:nvSpPr>
        <p:spPr>
          <a:xfrm>
            <a:off x="5567295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 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A8053C6-F74D-7BAB-520E-0A8A7CD846CB}"/>
              </a:ext>
            </a:extLst>
          </p:cNvPr>
          <p:cNvSpPr>
            <a:spLocks noChangeAspect="1"/>
          </p:cNvSpPr>
          <p:nvPr/>
        </p:nvSpPr>
        <p:spPr>
          <a:xfrm>
            <a:off x="9344637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 4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37CB6BB-EAD9-5C02-0612-7D2F0B56765B}"/>
              </a:ext>
            </a:extLst>
          </p:cNvPr>
          <p:cNvSpPr/>
          <p:nvPr/>
        </p:nvSpPr>
        <p:spPr>
          <a:xfrm>
            <a:off x="10143097" y="3200400"/>
            <a:ext cx="1640237" cy="849086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8972902-96A5-560E-073E-134B767B6D16}"/>
              </a:ext>
            </a:extLst>
          </p:cNvPr>
          <p:cNvSpPr/>
          <p:nvPr/>
        </p:nvSpPr>
        <p:spPr>
          <a:xfrm>
            <a:off x="6425155" y="2659952"/>
            <a:ext cx="1640237" cy="849086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3945043-778E-D2D5-C67A-1AAE9DFC69C7}"/>
              </a:ext>
            </a:extLst>
          </p:cNvPr>
          <p:cNvSpPr/>
          <p:nvPr/>
        </p:nvSpPr>
        <p:spPr>
          <a:xfrm>
            <a:off x="1223226" y="2489683"/>
            <a:ext cx="1293959" cy="2038711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9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K-MEANS - CLUSTERING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CHOIX DU NOMBRE DE CLUSTERS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3679D49-36AA-157F-B441-1548A3B4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28" y="1857375"/>
            <a:ext cx="4358716" cy="34793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D52386F-CF34-F621-8E2D-C7FA3C1ED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383" y="1770125"/>
            <a:ext cx="4422552" cy="3479391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BD76B3C-F29B-0E34-D991-C9BE1B2B097C}"/>
              </a:ext>
            </a:extLst>
          </p:cNvPr>
          <p:cNvSpPr/>
          <p:nvPr/>
        </p:nvSpPr>
        <p:spPr>
          <a:xfrm>
            <a:off x="3229307" y="4064329"/>
            <a:ext cx="445395" cy="399132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AC74846-1A62-6374-00BF-6B644DF2802F}"/>
              </a:ext>
            </a:extLst>
          </p:cNvPr>
          <p:cNvSpPr/>
          <p:nvPr/>
        </p:nvSpPr>
        <p:spPr>
          <a:xfrm>
            <a:off x="9955362" y="3310254"/>
            <a:ext cx="791558" cy="399132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6F9F311-123C-EC38-DA80-74E7DAF65886}"/>
              </a:ext>
            </a:extLst>
          </p:cNvPr>
          <p:cNvSpPr>
            <a:spLocks noChangeAspect="1"/>
          </p:cNvSpPr>
          <p:nvPr/>
        </p:nvSpPr>
        <p:spPr>
          <a:xfrm>
            <a:off x="5290452" y="3116115"/>
            <a:ext cx="1988222" cy="787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rgbClr val="FB0401"/>
                </a:solidFill>
                <a:latin typeface="RF Dewi Ultrabold" pitchFamily="2" charset="77"/>
                <a:ea typeface="Josefin Sans" pitchFamily="2" charset="77"/>
              </a:rPr>
              <a:t>6 CLUSTERS</a:t>
            </a:r>
          </a:p>
        </p:txBody>
      </p:sp>
    </p:spTree>
    <p:extLst>
      <p:ext uri="{BB962C8B-B14F-4D97-AF65-F5344CB8AC3E}">
        <p14:creationId xmlns:p14="http://schemas.microsoft.com/office/powerpoint/2010/main" val="285005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K-MEANS - CLUSTERING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8" y="764931"/>
            <a:ext cx="592896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PROJECTION CLSUTERS SUR LES 3 PREMIERS PLAN FACTORIELS 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0C39B6C-36A2-8E4E-CC5B-9EB78988869E}"/>
              </a:ext>
            </a:extLst>
          </p:cNvPr>
          <p:cNvSpPr>
            <a:spLocks noChangeAspect="1"/>
          </p:cNvSpPr>
          <p:nvPr/>
        </p:nvSpPr>
        <p:spPr>
          <a:xfrm>
            <a:off x="1659325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Clusters 1 et 3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957F4CD-F542-B3D2-F8E1-4B2FC9D0A765}"/>
              </a:ext>
            </a:extLst>
          </p:cNvPr>
          <p:cNvSpPr>
            <a:spLocks noChangeAspect="1"/>
          </p:cNvSpPr>
          <p:nvPr/>
        </p:nvSpPr>
        <p:spPr>
          <a:xfrm>
            <a:off x="5567295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 6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A8053C6-F74D-7BAB-520E-0A8A7CD846CB}"/>
              </a:ext>
            </a:extLst>
          </p:cNvPr>
          <p:cNvSpPr>
            <a:spLocks noChangeAspect="1"/>
          </p:cNvSpPr>
          <p:nvPr/>
        </p:nvSpPr>
        <p:spPr>
          <a:xfrm>
            <a:off x="9344637" y="5536731"/>
            <a:ext cx="1715720" cy="543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254000" dist="127000" dir="13500000">
              <a:srgbClr val="A1A5B9">
                <a:alpha val="40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  <a:ea typeface="Josefin Sans" pitchFamily="2" charset="77"/>
              </a:rPr>
              <a:t>Pays cibles</a:t>
            </a:r>
          </a:p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  <a:ea typeface="Josefin Sans" pitchFamily="2" charset="77"/>
              </a:rPr>
              <a:t>Cluster 4 et 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E3A88C-12C1-8718-93D3-17B94E679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64" y="1588028"/>
            <a:ext cx="11361921" cy="371937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F4D8FAEF-8DA6-032B-7B5B-F3080D53BD60}"/>
              </a:ext>
            </a:extLst>
          </p:cNvPr>
          <p:cNvSpPr/>
          <p:nvPr/>
        </p:nvSpPr>
        <p:spPr>
          <a:xfrm>
            <a:off x="1005859" y="2364000"/>
            <a:ext cx="1293959" cy="2038711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41693A2-AFAA-C9AE-881B-2A71960123D8}"/>
              </a:ext>
            </a:extLst>
          </p:cNvPr>
          <p:cNvSpPr/>
          <p:nvPr/>
        </p:nvSpPr>
        <p:spPr>
          <a:xfrm>
            <a:off x="6271443" y="2467909"/>
            <a:ext cx="1712422" cy="2038711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7926AE0-D5D8-D39B-E559-8EB327DBA76D}"/>
              </a:ext>
            </a:extLst>
          </p:cNvPr>
          <p:cNvSpPr/>
          <p:nvPr/>
        </p:nvSpPr>
        <p:spPr>
          <a:xfrm>
            <a:off x="10062099" y="2796713"/>
            <a:ext cx="1640237" cy="1605998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78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K-MEANS - CLUSTERING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8" y="764931"/>
            <a:ext cx="592896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ANALYSE DES CLUSTERS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F09F3B38-318C-C7A9-E0F8-871E6165F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30" y="1779247"/>
            <a:ext cx="7155655" cy="45842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FB6211-C5E3-1783-F094-92D085D29A6A}"/>
              </a:ext>
            </a:extLst>
          </p:cNvPr>
          <p:cNvSpPr txBox="1"/>
          <p:nvPr/>
        </p:nvSpPr>
        <p:spPr>
          <a:xfrm>
            <a:off x="756028" y="1429151"/>
            <a:ext cx="2457580" cy="65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500" b="1" dirty="0">
                <a:solidFill>
                  <a:srgbClr val="36291D"/>
                </a:solidFill>
                <a:latin typeface="RF Dewi Semibold" pitchFamily="2" charset="77"/>
              </a:rPr>
              <a:t>1</a:t>
            </a:r>
            <a:r>
              <a:rPr lang="fr-FR" sz="1500" b="1" baseline="30000" dirty="0">
                <a:solidFill>
                  <a:srgbClr val="36291D"/>
                </a:solidFill>
                <a:latin typeface="RF Dewi Semibold" pitchFamily="2" charset="77"/>
              </a:rPr>
              <a:t>e</a:t>
            </a:r>
            <a:r>
              <a:rPr lang="fr-FR" sz="1500" b="1" dirty="0">
                <a:solidFill>
                  <a:srgbClr val="36291D"/>
                </a:solidFill>
                <a:latin typeface="RF Dewi Semibold" pitchFamily="2" charset="77"/>
              </a:rPr>
              <a:t> OBSERVATION 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(Pays cibles potentiels)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C9E012-AE4E-9E52-60C8-42A90DBDDB2B}"/>
              </a:ext>
            </a:extLst>
          </p:cNvPr>
          <p:cNvCxnSpPr>
            <a:cxnSpLocks/>
          </p:cNvCxnSpPr>
          <p:nvPr/>
        </p:nvCxnSpPr>
        <p:spPr>
          <a:xfrm flipH="1">
            <a:off x="824210" y="2193380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7D0B2-513A-674F-57D8-42263A691D43}"/>
              </a:ext>
            </a:extLst>
          </p:cNvPr>
          <p:cNvSpPr txBox="1"/>
          <p:nvPr/>
        </p:nvSpPr>
        <p:spPr>
          <a:xfrm>
            <a:off x="756028" y="2345304"/>
            <a:ext cx="2747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FB0401"/>
                </a:solidFill>
                <a:latin typeface="RF Dewi" pitchFamily="2" charset="77"/>
              </a:rPr>
              <a:t>Cluster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TDI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Disponibilité de volailles élevée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Bon niveau de vie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Croissance éco. et démo.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Non exportateurs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Peu de production</a:t>
            </a:r>
          </a:p>
          <a:p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36546F-DC5A-9E09-DCA3-01D81E30EF69}"/>
              </a:ext>
            </a:extLst>
          </p:cNvPr>
          <p:cNvSpPr txBox="1"/>
          <p:nvPr/>
        </p:nvSpPr>
        <p:spPr>
          <a:xfrm>
            <a:off x="756028" y="3765065"/>
            <a:ext cx="295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FB0401"/>
                </a:solidFill>
                <a:latin typeface="RF Dewi" pitchFamily="2" charset="77"/>
              </a:rPr>
              <a:t>Cluster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TDI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Disponibilité de volailles très élevée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Croissance éco. et démo.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Non producteurs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Non exportateurs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TAS faible</a:t>
            </a:r>
          </a:p>
          <a:p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EAD61A-9200-8B29-2C02-82B4A5387AFC}"/>
              </a:ext>
            </a:extLst>
          </p:cNvPr>
          <p:cNvSpPr txBox="1"/>
          <p:nvPr/>
        </p:nvSpPr>
        <p:spPr>
          <a:xfrm>
            <a:off x="756028" y="5215906"/>
            <a:ext cx="274750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FB0401"/>
                </a:solidFill>
                <a:latin typeface="RF Dewi" pitchFamily="2" charset="77"/>
              </a:rPr>
              <a:t>Cluster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TDI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Disponibilité de volailles faible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Croissance éco.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Forte croissance démo.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Non exportateurs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Non producteurs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Light" pitchFamily="2" charset="77"/>
              </a:rPr>
              <a:t>TAS faible</a:t>
            </a:r>
          </a:p>
          <a:p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703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7155650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COMPARAISON DES DEUX MÉTHODES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8" y="764931"/>
            <a:ext cx="592896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CAH ET K-MEANS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0FB6211-C5E3-1783-F094-92D085D29A6A}"/>
              </a:ext>
            </a:extLst>
          </p:cNvPr>
          <p:cNvSpPr txBox="1"/>
          <p:nvPr/>
        </p:nvSpPr>
        <p:spPr>
          <a:xfrm>
            <a:off x="8625535" y="1684990"/>
            <a:ext cx="245758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FB0401"/>
                </a:solidFill>
                <a:latin typeface="RF Dewi Semibold" pitchFamily="2" charset="77"/>
              </a:rPr>
              <a:t>COMPARAISON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BC9E012-AE4E-9E52-60C8-42A90DBDDB2B}"/>
              </a:ext>
            </a:extLst>
          </p:cNvPr>
          <p:cNvCxnSpPr>
            <a:cxnSpLocks/>
          </p:cNvCxnSpPr>
          <p:nvPr/>
        </p:nvCxnSpPr>
        <p:spPr>
          <a:xfrm flipH="1">
            <a:off x="8689131" y="2341018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057D0B2-513A-674F-57D8-42263A691D43}"/>
              </a:ext>
            </a:extLst>
          </p:cNvPr>
          <p:cNvSpPr txBox="1"/>
          <p:nvPr/>
        </p:nvSpPr>
        <p:spPr>
          <a:xfrm>
            <a:off x="8689131" y="2316725"/>
            <a:ext cx="3281193" cy="360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1400" b="1" dirty="0">
              <a:solidFill>
                <a:srgbClr val="FB0401"/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Contenu des clusters différents : nombre différent</a:t>
            </a:r>
          </a:p>
          <a:p>
            <a:pPr>
              <a:lnSpc>
                <a:spcPct val="150000"/>
              </a:lnSpc>
            </a:pPr>
            <a:endParaRPr lang="fr-FR" sz="14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Centroïdes différents</a:t>
            </a:r>
          </a:p>
          <a:p>
            <a:pPr>
              <a:lnSpc>
                <a:spcPct val="150000"/>
              </a:lnSpc>
            </a:pPr>
            <a:endParaRPr lang="fr-FR" sz="14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</a:rPr>
              <a:t>Indice de silhouette plus élevé pour K-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</a:rPr>
              <a:t>Means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 Semibold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     </a:t>
            </a:r>
            <a:r>
              <a:rPr lang="fr-FR" sz="1400" dirty="0">
                <a:solidFill>
                  <a:srgbClr val="36291D"/>
                </a:solidFill>
                <a:latin typeface="RF Dewi" pitchFamily="2" charset="77"/>
              </a:rPr>
              <a:t>⇢ Meilleure qualité des clusters</a:t>
            </a:r>
          </a:p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rgbClr val="FB0401"/>
                </a:solidFill>
                <a:latin typeface="RF Dewi Semibold" pitchFamily="2" charset="77"/>
              </a:rPr>
              <a:t>     ⇢ Méthode choisie : K-</a:t>
            </a:r>
            <a:r>
              <a:rPr lang="fr-FR" sz="1400" b="1" dirty="0" err="1">
                <a:solidFill>
                  <a:srgbClr val="FB0401"/>
                </a:solidFill>
                <a:latin typeface="RF Dewi Semibold" pitchFamily="2" charset="77"/>
              </a:rPr>
              <a:t>Means</a:t>
            </a:r>
            <a:endParaRPr lang="fr-FR" sz="1400" b="1" dirty="0">
              <a:solidFill>
                <a:srgbClr val="FB0401"/>
              </a:solidFill>
              <a:latin typeface="RF Dewi Semibold" pitchFamily="2" charset="77"/>
            </a:endParaRPr>
          </a:p>
          <a:p>
            <a:pPr>
              <a:lnSpc>
                <a:spcPct val="150000"/>
              </a:lnSpc>
            </a:pPr>
            <a:endParaRPr lang="fr-FR" sz="14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0126645-21BA-56A7-331D-8403CD4F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62" y="1829807"/>
            <a:ext cx="7374478" cy="39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9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54">
            <a:extLst>
              <a:ext uri="{FF2B5EF4-FFF2-40B4-BE49-F238E27FC236}">
                <a16:creationId xmlns:a16="http://schemas.microsoft.com/office/drawing/2014/main" id="{31E55D0B-ABD8-8708-7BD6-2F8F62D04D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6692054" y="2048839"/>
            <a:ext cx="5499946" cy="549994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7923C09-F727-31C7-1D1A-8B3E41B22E20}"/>
              </a:ext>
            </a:extLst>
          </p:cNvPr>
          <p:cNvSpPr/>
          <p:nvPr/>
        </p:nvSpPr>
        <p:spPr>
          <a:xfrm>
            <a:off x="0" y="30471"/>
            <a:ext cx="12192000" cy="683739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800" dirty="0">
              <a:solidFill>
                <a:srgbClr val="36291D"/>
              </a:solidFill>
              <a:latin typeface="Montserrat Light" pitchFamily="2" charset="77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7155650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RECOMMANDATIONS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8" y="764931"/>
            <a:ext cx="592896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SÉLECTION DES PAYS CIBLES POUR EXPORTATIONS DE VOLAILLES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7902122E-D72C-28AC-AF3F-6A7CA17F2DE1}"/>
              </a:ext>
            </a:extLst>
          </p:cNvPr>
          <p:cNvSpPr txBox="1"/>
          <p:nvPr/>
        </p:nvSpPr>
        <p:spPr>
          <a:xfrm>
            <a:off x="5184146" y="1327265"/>
            <a:ext cx="197112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FB0401"/>
                </a:solidFill>
                <a:latin typeface="RF Dewi Ultrabold" pitchFamily="2" charset="77"/>
              </a:rPr>
              <a:t>CLUSTER 5 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8ECBBE56-4FE3-A189-18E1-EA98C98490E8}"/>
              </a:ext>
            </a:extLst>
          </p:cNvPr>
          <p:cNvGrpSpPr/>
          <p:nvPr/>
        </p:nvGrpSpPr>
        <p:grpSpPr>
          <a:xfrm>
            <a:off x="971732" y="1780553"/>
            <a:ext cx="10267367" cy="2070301"/>
            <a:chOff x="1758950" y="3581400"/>
            <a:chExt cx="6591300" cy="1960056"/>
          </a:xfrm>
        </p:grpSpPr>
        <p:sp>
          <p:nvSpPr>
            <p:cNvPr id="34" name="Trapezoid 7">
              <a:extLst>
                <a:ext uri="{FF2B5EF4-FFF2-40B4-BE49-F238E27FC236}">
                  <a16:creationId xmlns:a16="http://schemas.microsoft.com/office/drawing/2014/main" id="{3F5290D5-5728-B046-6652-956F8EF9E4F3}"/>
                </a:ext>
              </a:extLst>
            </p:cNvPr>
            <p:cNvSpPr/>
            <p:nvPr/>
          </p:nvSpPr>
          <p:spPr>
            <a:xfrm>
              <a:off x="1758950" y="4031691"/>
              <a:ext cx="3187700" cy="279400"/>
            </a:xfrm>
            <a:prstGeom prst="trapezoid">
              <a:avLst>
                <a:gd name="adj" fmla="val 231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Trapezoid 8">
              <a:extLst>
                <a:ext uri="{FF2B5EF4-FFF2-40B4-BE49-F238E27FC236}">
                  <a16:creationId xmlns:a16="http://schemas.microsoft.com/office/drawing/2014/main" id="{96959B7D-C8CD-FC14-8A5F-6AEB16CC1874}"/>
                </a:ext>
              </a:extLst>
            </p:cNvPr>
            <p:cNvSpPr/>
            <p:nvPr/>
          </p:nvSpPr>
          <p:spPr>
            <a:xfrm>
              <a:off x="5162550" y="4260291"/>
              <a:ext cx="3187700" cy="279400"/>
            </a:xfrm>
            <a:prstGeom prst="trapezoid">
              <a:avLst>
                <a:gd name="adj" fmla="val 231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D48180-BA74-7B31-C69A-315D8DD838A3}"/>
                </a:ext>
              </a:extLst>
            </p:cNvPr>
            <p:cNvSpPr/>
            <p:nvPr/>
          </p:nvSpPr>
          <p:spPr>
            <a:xfrm>
              <a:off x="1758950" y="4311091"/>
              <a:ext cx="2360880" cy="10991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F Dewi Ultrabold" pitchFamily="2" charset="77"/>
                  <a:ea typeface="Josefin Sans" pitchFamily="2" charset="77"/>
                </a:rPr>
                <a:t>2</a:t>
              </a:r>
              <a:endParaRPr lang="fr-F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Ultrabold" pitchFamily="2" charset="77"/>
                <a:ea typeface="Josefin Sans" pitchFamily="2" charset="77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EC73BF-3AF1-494E-D014-9FC63B5EF612}"/>
                </a:ext>
              </a:extLst>
            </p:cNvPr>
            <p:cNvSpPr/>
            <p:nvPr/>
          </p:nvSpPr>
          <p:spPr>
            <a:xfrm>
              <a:off x="5989370" y="4539691"/>
              <a:ext cx="2360880" cy="870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F Dewi Ultrabold" pitchFamily="2" charset="77"/>
                  <a:ea typeface="Josefin Sans" pitchFamily="2" charset="77"/>
                </a:rPr>
                <a:t>3</a:t>
              </a:r>
              <a:endPara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Ultrabold" pitchFamily="2" charset="77"/>
                <a:ea typeface="Josefin Sans" pitchFamily="2" charset="77"/>
              </a:endParaRPr>
            </a:p>
          </p:txBody>
        </p:sp>
        <p:sp>
          <p:nvSpPr>
            <p:cNvPr id="38" name="Trapezoid 11">
              <a:extLst>
                <a:ext uri="{FF2B5EF4-FFF2-40B4-BE49-F238E27FC236}">
                  <a16:creationId xmlns:a16="http://schemas.microsoft.com/office/drawing/2014/main" id="{81BA21B7-78BC-6B8B-D6EC-9860759C7374}"/>
                </a:ext>
              </a:extLst>
            </p:cNvPr>
            <p:cNvSpPr/>
            <p:nvPr/>
          </p:nvSpPr>
          <p:spPr>
            <a:xfrm>
              <a:off x="4013200" y="3581400"/>
              <a:ext cx="2165350" cy="127000"/>
            </a:xfrm>
            <a:prstGeom prst="trapezoid">
              <a:avLst>
                <a:gd name="adj" fmla="val 12869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ight Triangle 12">
              <a:extLst>
                <a:ext uri="{FF2B5EF4-FFF2-40B4-BE49-F238E27FC236}">
                  <a16:creationId xmlns:a16="http://schemas.microsoft.com/office/drawing/2014/main" id="{E87998FA-9050-6828-7BEB-25FFD6334585}"/>
                </a:ext>
              </a:extLst>
            </p:cNvPr>
            <p:cNvSpPr/>
            <p:nvPr/>
          </p:nvSpPr>
          <p:spPr>
            <a:xfrm flipH="1">
              <a:off x="3879850" y="4311091"/>
              <a:ext cx="133350" cy="1099109"/>
            </a:xfrm>
            <a:prstGeom prst="rt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7E5553-BA20-4988-A65C-EBB29E37075C}"/>
                </a:ext>
              </a:extLst>
            </p:cNvPr>
            <p:cNvSpPr/>
            <p:nvPr/>
          </p:nvSpPr>
          <p:spPr>
            <a:xfrm>
              <a:off x="4013200" y="3708400"/>
              <a:ext cx="2165350" cy="183305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F Dewi Ultrabold" pitchFamily="2" charset="77"/>
                  <a:ea typeface="Josefin Sans" pitchFamily="2" charset="77"/>
                </a:rPr>
                <a:t>1</a:t>
              </a:r>
              <a:endParaRPr lang="fr-FR" sz="8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Ultrabold" pitchFamily="2" charset="77"/>
                <a:ea typeface="Josefin Sans" pitchFamily="2" charset="77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7629AF7-1A7D-487A-3E58-883B7573A34F}"/>
              </a:ext>
            </a:extLst>
          </p:cNvPr>
          <p:cNvSpPr txBox="1"/>
          <p:nvPr/>
        </p:nvSpPr>
        <p:spPr>
          <a:xfrm>
            <a:off x="8562090" y="2223357"/>
            <a:ext cx="197112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FB0401"/>
                </a:solidFill>
                <a:latin typeface="RF Dewi Ultrabold" pitchFamily="2" charset="77"/>
              </a:rPr>
              <a:t>CLUSTER 1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6200A3A-0599-553C-6420-290992EE8A39}"/>
              </a:ext>
            </a:extLst>
          </p:cNvPr>
          <p:cNvSpPr txBox="1"/>
          <p:nvPr/>
        </p:nvSpPr>
        <p:spPr>
          <a:xfrm>
            <a:off x="1824957" y="1979868"/>
            <a:ext cx="197112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rgbClr val="FB0401"/>
                </a:solidFill>
                <a:latin typeface="RF Dewi Ultrabold" pitchFamily="2" charset="77"/>
              </a:rPr>
              <a:t>CLUSTER 2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A5071D0-7E6F-BA7B-D5EF-24B4857B9A24}"/>
              </a:ext>
            </a:extLst>
          </p:cNvPr>
          <p:cNvSpPr txBox="1"/>
          <p:nvPr/>
        </p:nvSpPr>
        <p:spPr>
          <a:xfrm>
            <a:off x="8288622" y="2736156"/>
            <a:ext cx="2518064" cy="330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6.6% de la population mondiale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42EED00-D952-5872-FFF2-6E36CB5A424C}"/>
              </a:ext>
            </a:extLst>
          </p:cNvPr>
          <p:cNvSpPr txBox="1"/>
          <p:nvPr/>
        </p:nvSpPr>
        <p:spPr>
          <a:xfrm>
            <a:off x="4910678" y="1875302"/>
            <a:ext cx="2518064" cy="330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10% de la population mondiale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0CADE7-B9E6-C1E3-FB56-EF6B8BAF584F}"/>
              </a:ext>
            </a:extLst>
          </p:cNvPr>
          <p:cNvSpPr txBox="1"/>
          <p:nvPr/>
        </p:nvSpPr>
        <p:spPr>
          <a:xfrm>
            <a:off x="1468440" y="2508050"/>
            <a:ext cx="2518064" cy="330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2.9% de la population mondiale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2C63BA6-58F6-B976-E43D-300A70443D9B}"/>
              </a:ext>
            </a:extLst>
          </p:cNvPr>
          <p:cNvSpPr txBox="1"/>
          <p:nvPr/>
        </p:nvSpPr>
        <p:spPr>
          <a:xfrm>
            <a:off x="8096104" y="3449168"/>
            <a:ext cx="2437114" cy="254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1200" b="1" dirty="0">
              <a:solidFill>
                <a:srgbClr val="FB0401"/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Chine – RAS de Macao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Malte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Autriche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Irlande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Suisse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Suède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Luxembourg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Danemark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796E720-3247-4F6B-634A-5DCD3052B6E3}"/>
              </a:ext>
            </a:extLst>
          </p:cNvPr>
          <p:cNvSpPr txBox="1"/>
          <p:nvPr/>
        </p:nvSpPr>
        <p:spPr>
          <a:xfrm>
            <a:off x="860967" y="3726167"/>
            <a:ext cx="1996982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Saint-Kitts-et-Nevis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Sainte-Lucie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Polynésie française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Saint-Vincent-et-les-Grenadines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Koweït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Nouvelle-Calédonie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Suriname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8297036-EDC6-5F99-3257-159C51E50EBA}"/>
              </a:ext>
            </a:extLst>
          </p:cNvPr>
          <p:cNvSpPr txBox="1"/>
          <p:nvPr/>
        </p:nvSpPr>
        <p:spPr>
          <a:xfrm>
            <a:off x="2701534" y="3722425"/>
            <a:ext cx="1996982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Trinité-et-Tobago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Émirats Arbas Unis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Samoa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Bahamas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Antigua-et-Barbuda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Dominique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Grenade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43F5AA6-74EB-1EEC-E2CA-A654ECE6C722}"/>
              </a:ext>
            </a:extLst>
          </p:cNvPr>
          <p:cNvSpPr txBox="1"/>
          <p:nvPr/>
        </p:nvSpPr>
        <p:spPr>
          <a:xfrm>
            <a:off x="4665704" y="3597955"/>
            <a:ext cx="1960413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1200" b="1" dirty="0">
              <a:solidFill>
                <a:srgbClr val="FB0401"/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Sao Tomé-et-Principe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Sierra Leone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Ghana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Bénin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Timor-Leste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Vanuatu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0DD60B2-1551-D6A5-58BA-E7F6B878405C}"/>
              </a:ext>
            </a:extLst>
          </p:cNvPr>
          <p:cNvSpPr txBox="1"/>
          <p:nvPr/>
        </p:nvSpPr>
        <p:spPr>
          <a:xfrm>
            <a:off x="6536711" y="3597955"/>
            <a:ext cx="1439446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1200" b="1" dirty="0">
              <a:solidFill>
                <a:srgbClr val="FB0401"/>
              </a:solidFill>
              <a:latin typeface="RF Dewi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Oman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Îles Salomon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Mongolie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Maldives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Gambie</a:t>
            </a:r>
          </a:p>
        </p:txBody>
      </p:sp>
    </p:spTree>
    <p:extLst>
      <p:ext uri="{BB962C8B-B14F-4D97-AF65-F5344CB8AC3E}">
        <p14:creationId xmlns:p14="http://schemas.microsoft.com/office/powerpoint/2010/main" val="279429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E1152-54B7-0DFC-F027-7071C80B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34" y="312470"/>
            <a:ext cx="3079698" cy="6633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SOMMAIRE</a:t>
            </a:r>
            <a:endParaRPr lang="fr-FR" sz="2000" b="1" spc="300" dirty="0">
              <a:solidFill>
                <a:srgbClr val="FB0401"/>
              </a:solidFill>
              <a:latin typeface="RF Dewi" pitchFamily="2" charset="77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D6750E-A5D9-3B5A-5024-5CB1E5C59B5B}"/>
              </a:ext>
            </a:extLst>
          </p:cNvPr>
          <p:cNvSpPr txBox="1"/>
          <p:nvPr/>
        </p:nvSpPr>
        <p:spPr>
          <a:xfrm>
            <a:off x="851037" y="1404781"/>
            <a:ext cx="106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DÉMARCHE</a:t>
            </a:r>
            <a:r>
              <a:rPr lang="fr-FR" dirty="0">
                <a:solidFill>
                  <a:srgbClr val="36291D"/>
                </a:solidFill>
                <a:latin typeface="Avenir Medium" panose="02000503020000020003" pitchFamily="2" charset="0"/>
              </a:rPr>
              <a:t> 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……………………………………..………………………………………….……………….3</a:t>
            </a:r>
            <a:endParaRPr lang="fr-FR" dirty="0">
              <a:solidFill>
                <a:srgbClr val="36291D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0CCC537-C3B8-82EA-E123-2094931FAA8B}"/>
              </a:ext>
            </a:extLst>
          </p:cNvPr>
          <p:cNvSpPr txBox="1"/>
          <p:nvPr/>
        </p:nvSpPr>
        <p:spPr>
          <a:xfrm>
            <a:off x="851033" y="2467253"/>
            <a:ext cx="1061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ANALYSE EN COMPOSANTES PRINCIPALES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…………..……………………………………..…......6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43B0A38-C7D9-F3F3-0422-97FF269A7E5B}"/>
              </a:ext>
            </a:extLst>
          </p:cNvPr>
          <p:cNvSpPr txBox="1"/>
          <p:nvPr/>
        </p:nvSpPr>
        <p:spPr>
          <a:xfrm>
            <a:off x="851033" y="3015237"/>
            <a:ext cx="107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CERCLE DES CORRÉLATIONS ET PROJECTION INDIVIDUS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…….………..…………………….......7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246F9B-096B-AFFA-FBA0-7E6BF47E831F}"/>
              </a:ext>
            </a:extLst>
          </p:cNvPr>
          <p:cNvSpPr txBox="1"/>
          <p:nvPr/>
        </p:nvSpPr>
        <p:spPr>
          <a:xfrm>
            <a:off x="851033" y="3626050"/>
            <a:ext cx="1061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CLUSTERING : CAH / K-MEANS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……………………….…….……………………..………….…..…….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12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 </a:t>
            </a:r>
            <a:endParaRPr lang="fr-FR" sz="1200" dirty="0">
              <a:solidFill>
                <a:srgbClr val="36291D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72EC422-6316-ABA7-5A27-A4007EB49BDD}"/>
              </a:ext>
            </a:extLst>
          </p:cNvPr>
          <p:cNvSpPr txBox="1"/>
          <p:nvPr/>
        </p:nvSpPr>
        <p:spPr>
          <a:xfrm>
            <a:off x="851033" y="5285917"/>
            <a:ext cx="1061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COMPARAISON DES DEUX MÉTHODES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……………………..……..……………………….………</a:t>
            </a:r>
            <a:r>
              <a:rPr lang="fr-FR" sz="1200" spc="300" dirty="0">
                <a:solidFill>
                  <a:srgbClr val="36291D"/>
                </a:solidFill>
                <a:latin typeface="Avenir Book" panose="02000503020000020003" pitchFamily="2" charset="0"/>
              </a:rPr>
              <a:t>...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.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18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B345D6-3021-1A95-101C-B9E33134C147}"/>
              </a:ext>
            </a:extLst>
          </p:cNvPr>
          <p:cNvSpPr txBox="1"/>
          <p:nvPr/>
        </p:nvSpPr>
        <p:spPr>
          <a:xfrm>
            <a:off x="851035" y="5908615"/>
            <a:ext cx="105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RECOMMANDATIONS</a:t>
            </a:r>
            <a:r>
              <a:rPr lang="fr-FR" dirty="0">
                <a:solidFill>
                  <a:srgbClr val="36291D"/>
                </a:solidFill>
                <a:latin typeface="Avenir Medium" panose="02000503020000020003" pitchFamily="2" charset="0"/>
              </a:rPr>
              <a:t>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……………………………………………….……………</a:t>
            </a:r>
            <a:r>
              <a:rPr lang="fr-FR" sz="1200" spc="3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………………………………..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19</a:t>
            </a:r>
            <a:endParaRPr lang="fr-FR" sz="1200" dirty="0">
              <a:solidFill>
                <a:srgbClr val="36291D"/>
              </a:solidFill>
              <a:latin typeface="Avenir Medium" panose="02000503020000020003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76216E-641B-7B63-981D-309C6933037E}"/>
              </a:ext>
            </a:extLst>
          </p:cNvPr>
          <p:cNvSpPr txBox="1"/>
          <p:nvPr/>
        </p:nvSpPr>
        <p:spPr>
          <a:xfrm>
            <a:off x="851035" y="1936017"/>
            <a:ext cx="106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ANALYSE PESTEL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 …………….……………………………………………………….………….……4</a:t>
            </a:r>
            <a:endParaRPr lang="fr-FR" dirty="0">
              <a:solidFill>
                <a:srgbClr val="36291D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544EA-55D1-8D67-9CCD-8056DA83882A}"/>
              </a:ext>
            </a:extLst>
          </p:cNvPr>
          <p:cNvSpPr txBox="1"/>
          <p:nvPr/>
        </p:nvSpPr>
        <p:spPr>
          <a:xfrm>
            <a:off x="1115226" y="4693199"/>
            <a:ext cx="107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K-MEANS</a:t>
            </a:r>
            <a:r>
              <a:rPr lang="fr-FR" dirty="0">
                <a:solidFill>
                  <a:srgbClr val="36291D"/>
                </a:solidFill>
                <a:latin typeface="Avenir Medium" panose="02000503020000020003" pitchFamily="2" charset="0"/>
              </a:rPr>
              <a:t>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………….………………………………………………………..…………………………...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15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E04F06-4A10-4036-6572-1FA82B8D1096}"/>
              </a:ext>
            </a:extLst>
          </p:cNvPr>
          <p:cNvSpPr txBox="1"/>
          <p:nvPr/>
        </p:nvSpPr>
        <p:spPr>
          <a:xfrm>
            <a:off x="1122125" y="4145215"/>
            <a:ext cx="1073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6291D"/>
                </a:solidFill>
                <a:latin typeface="RF Dewi Light" pitchFamily="2" charset="77"/>
              </a:rPr>
              <a:t>CAH</a:t>
            </a:r>
            <a:r>
              <a:rPr lang="fr-FR" dirty="0">
                <a:solidFill>
                  <a:srgbClr val="36291D"/>
                </a:solidFill>
                <a:latin typeface="Avenir Medium" panose="02000503020000020003" pitchFamily="2" charset="0"/>
              </a:rPr>
              <a:t> </a:t>
            </a:r>
            <a:r>
              <a:rPr lang="fr-FR" sz="1200" spc="600" dirty="0">
                <a:solidFill>
                  <a:srgbClr val="36291D"/>
                </a:solidFill>
                <a:latin typeface="Avenir Book" panose="02000503020000020003" pitchFamily="2" charset="0"/>
              </a:rPr>
              <a:t>………….………………………………………..………………..………………..……………..</a:t>
            </a:r>
            <a:r>
              <a:rPr lang="fr-FR" sz="1200" dirty="0">
                <a:solidFill>
                  <a:srgbClr val="36291D"/>
                </a:solidFill>
                <a:latin typeface="Avenir Book" panose="02000503020000020003" pitchFamily="2" charset="0"/>
              </a:rPr>
              <a:t>13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E7A9BE-969C-D4E0-8EAB-00FB31176BCF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E04D3064-C16A-B97D-8B2D-7D80A68720B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DC1C3CC1-3DD2-252B-5994-B73395642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DE7DEFA8-3661-9FBC-4488-C969EE586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A73F972-0CF7-A30A-374F-30473C55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47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BDE542-B6B6-580E-7704-17504CED7A67}"/>
              </a:ext>
            </a:extLst>
          </p:cNvPr>
          <p:cNvSpPr/>
          <p:nvPr/>
        </p:nvSpPr>
        <p:spPr>
          <a:xfrm>
            <a:off x="0" y="-20606"/>
            <a:ext cx="12192000" cy="6858000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746895B-CA70-338D-DAB6-C4B783BA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110" y="1842577"/>
            <a:ext cx="10162537" cy="2274840"/>
          </a:xfrm>
        </p:spPr>
        <p:txBody>
          <a:bodyPr>
            <a:normAutofit/>
          </a:bodyPr>
          <a:lstStyle/>
          <a:p>
            <a:r>
              <a:rPr lang="fr-FR" sz="4800" b="1" spc="300" dirty="0">
                <a:solidFill>
                  <a:srgbClr val="36291D"/>
                </a:solidFill>
                <a:latin typeface="Avenir Heavy" panose="02000503020000020003" pitchFamily="2" charset="0"/>
              </a:rPr>
              <a:t>MERCI POUR VOTRE ATTENTION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EAF81F-BB4A-BD94-D365-F9B1B7B79A2A}"/>
              </a:ext>
            </a:extLst>
          </p:cNvPr>
          <p:cNvCxnSpPr>
            <a:cxnSpLocks/>
          </p:cNvCxnSpPr>
          <p:nvPr/>
        </p:nvCxnSpPr>
        <p:spPr>
          <a:xfrm>
            <a:off x="1855563" y="3881279"/>
            <a:ext cx="3956135" cy="0"/>
          </a:xfrm>
          <a:prstGeom prst="line">
            <a:avLst/>
          </a:prstGeom>
          <a:ln w="28575">
            <a:solidFill>
              <a:srgbClr val="FB04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7497A9F-769F-4123-1EA0-FB740C41401F}"/>
              </a:ext>
            </a:extLst>
          </p:cNvPr>
          <p:cNvSpPr txBox="1"/>
          <p:nvPr/>
        </p:nvSpPr>
        <p:spPr>
          <a:xfrm>
            <a:off x="1855563" y="4304418"/>
            <a:ext cx="2874505" cy="1168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36291D"/>
                </a:solidFill>
                <a:latin typeface="Avenir" panose="02000503020000020003" pitchFamily="2" charset="0"/>
              </a:rPr>
              <a:t>Inès KHALDI </a:t>
            </a:r>
          </a:p>
          <a:p>
            <a:pPr>
              <a:lnSpc>
                <a:spcPct val="150000"/>
              </a:lnSpc>
            </a:pPr>
            <a:r>
              <a:rPr lang="fr-FR" sz="1600" dirty="0" err="1">
                <a:solidFill>
                  <a:srgbClr val="36291D"/>
                </a:solidFill>
                <a:latin typeface="Avenir" panose="02000503020000020003" pitchFamily="2" charset="0"/>
              </a:rPr>
              <a:t>ineskhld@gmail.com</a:t>
            </a:r>
            <a:endParaRPr lang="fr-FR" sz="1600" dirty="0">
              <a:solidFill>
                <a:srgbClr val="36291D"/>
              </a:solidFill>
              <a:latin typeface="Avenir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36291D"/>
                </a:solidFill>
                <a:latin typeface="Avenir" panose="02000503020000020003" pitchFamily="2" charset="0"/>
              </a:rPr>
              <a:t>Data </a:t>
            </a:r>
            <a:r>
              <a:rPr lang="fr-FR" sz="1600" dirty="0" err="1">
                <a:solidFill>
                  <a:srgbClr val="36291D"/>
                </a:solidFill>
                <a:latin typeface="Avenir" panose="02000503020000020003" pitchFamily="2" charset="0"/>
              </a:rPr>
              <a:t>analyst</a:t>
            </a:r>
            <a:r>
              <a:rPr lang="fr-FR" sz="1600" dirty="0">
                <a:solidFill>
                  <a:srgbClr val="36291D"/>
                </a:solidFill>
                <a:latin typeface="Avenir" panose="02000503020000020003" pitchFamily="2" charset="0"/>
              </a:rPr>
              <a:t> – OC 2023-2024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33DDC8-ABAB-8256-296E-66101504C0A8}"/>
              </a:ext>
            </a:extLst>
          </p:cNvPr>
          <p:cNvSpPr txBox="1"/>
          <p:nvPr/>
        </p:nvSpPr>
        <p:spPr>
          <a:xfrm>
            <a:off x="11659866" y="6529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venir Book" panose="02000503020000020003" pitchFamily="2" charset="0"/>
              </a:rPr>
              <a:t>27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0E64710-13CC-7C91-67E5-F9DF57D22FCE}"/>
              </a:ext>
            </a:extLst>
          </p:cNvPr>
          <p:cNvGrpSpPr/>
          <p:nvPr/>
        </p:nvGrpSpPr>
        <p:grpSpPr>
          <a:xfrm>
            <a:off x="803604" y="20606"/>
            <a:ext cx="0" cy="6858000"/>
            <a:chOff x="456162" y="0"/>
            <a:chExt cx="0" cy="6858000"/>
          </a:xfrm>
        </p:grpSpPr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4415F4E6-BD51-7E21-A03E-8B6DC700FB8A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0"/>
              <a:ext cx="0" cy="486888"/>
            </a:xfrm>
            <a:prstGeom prst="line">
              <a:avLst/>
            </a:prstGeom>
            <a:ln w="19050">
              <a:solidFill>
                <a:srgbClr val="FB040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9F9859C3-F7C7-AFA9-D9A5-0C50F3AAC48D}"/>
                </a:ext>
              </a:extLst>
            </p:cNvPr>
            <p:cNvCxnSpPr>
              <a:cxnSpLocks/>
            </p:cNvCxnSpPr>
            <p:nvPr/>
          </p:nvCxnSpPr>
          <p:spPr>
            <a:xfrm>
              <a:off x="456162" y="1355271"/>
              <a:ext cx="0" cy="5502729"/>
            </a:xfrm>
            <a:prstGeom prst="line">
              <a:avLst/>
            </a:prstGeom>
            <a:ln w="19050">
              <a:solidFill>
                <a:srgbClr val="FB040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05A5AE00-B358-0B62-421B-3257F0441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416" r="-1180"/>
          <a:stretch/>
        </p:blipFill>
        <p:spPr>
          <a:xfrm>
            <a:off x="0" y="564932"/>
            <a:ext cx="1546864" cy="673176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23B4FC-A3D1-FBA9-C019-C3A2A459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49FD8-0C44-6D4B-B240-0B9012208F2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52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3DE43C30-BDE0-4B05-87F5-4A35DFFA8C0D}"/>
              </a:ext>
            </a:extLst>
          </p:cNvPr>
          <p:cNvSpPr/>
          <p:nvPr/>
        </p:nvSpPr>
        <p:spPr>
          <a:xfrm>
            <a:off x="4330164" y="1663164"/>
            <a:ext cx="3531675" cy="35316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675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3EB702-56AD-4AD2-AA25-3C209F7B84EF}"/>
              </a:ext>
            </a:extLst>
          </p:cNvPr>
          <p:cNvGrpSpPr/>
          <p:nvPr/>
        </p:nvGrpSpPr>
        <p:grpSpPr>
          <a:xfrm>
            <a:off x="4760655" y="2487590"/>
            <a:ext cx="2729363" cy="2330753"/>
            <a:chOff x="8632198" y="4347247"/>
            <a:chExt cx="7279249" cy="621615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8DEC9E-AAA8-450E-94C1-C4D2AEEFC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632198" y="6518344"/>
              <a:ext cx="7279249" cy="4045053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7ECBBF-2BB0-4A09-85B0-DB038EF80F3C}"/>
                </a:ext>
              </a:extLst>
            </p:cNvPr>
            <p:cNvSpPr/>
            <p:nvPr/>
          </p:nvSpPr>
          <p:spPr>
            <a:xfrm>
              <a:off x="9676015" y="4347247"/>
              <a:ext cx="5035144" cy="5035144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675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0BB597-2878-4F83-91D1-F543FCFCAFA2}"/>
              </a:ext>
            </a:extLst>
          </p:cNvPr>
          <p:cNvGrpSpPr/>
          <p:nvPr/>
        </p:nvGrpSpPr>
        <p:grpSpPr>
          <a:xfrm>
            <a:off x="5201807" y="2534549"/>
            <a:ext cx="1788389" cy="1369801"/>
            <a:chOff x="9808759" y="4472481"/>
            <a:chExt cx="4769657" cy="365327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1E896C-DB02-4611-B2F8-730C66825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759" y="4472481"/>
              <a:ext cx="4769657" cy="2387810"/>
            </a:xfrm>
            <a:custGeom>
              <a:avLst/>
              <a:gdLst>
                <a:gd name="T0" fmla="*/ 1150 w 2300"/>
                <a:gd name="T1" fmla="*/ 250 h 1150"/>
                <a:gd name="T2" fmla="*/ 2050 w 2300"/>
                <a:gd name="T3" fmla="*/ 1150 h 1150"/>
                <a:gd name="T4" fmla="*/ 2300 w 2300"/>
                <a:gd name="T5" fmla="*/ 1150 h 1150"/>
                <a:gd name="T6" fmla="*/ 1150 w 2300"/>
                <a:gd name="T7" fmla="*/ 0 h 1150"/>
                <a:gd name="T8" fmla="*/ 0 w 2300"/>
                <a:gd name="T9" fmla="*/ 1150 h 1150"/>
                <a:gd name="T10" fmla="*/ 250 w 2300"/>
                <a:gd name="T11" fmla="*/ 1150 h 1150"/>
                <a:gd name="T12" fmla="*/ 1150 w 2300"/>
                <a:gd name="T13" fmla="*/ 250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0" h="1150">
                  <a:moveTo>
                    <a:pt x="1150" y="250"/>
                  </a:moveTo>
                  <a:cubicBezTo>
                    <a:pt x="1647" y="250"/>
                    <a:pt x="2050" y="653"/>
                    <a:pt x="2050" y="1150"/>
                  </a:cubicBezTo>
                  <a:cubicBezTo>
                    <a:pt x="2300" y="1150"/>
                    <a:pt x="2300" y="1150"/>
                    <a:pt x="2300" y="1150"/>
                  </a:cubicBezTo>
                  <a:cubicBezTo>
                    <a:pt x="2300" y="515"/>
                    <a:pt x="1785" y="0"/>
                    <a:pt x="1150" y="0"/>
                  </a:cubicBezTo>
                  <a:cubicBezTo>
                    <a:pt x="515" y="0"/>
                    <a:pt x="0" y="515"/>
                    <a:pt x="0" y="1150"/>
                  </a:cubicBezTo>
                  <a:cubicBezTo>
                    <a:pt x="250" y="1150"/>
                    <a:pt x="250" y="1150"/>
                    <a:pt x="250" y="1150"/>
                  </a:cubicBezTo>
                  <a:cubicBezTo>
                    <a:pt x="250" y="653"/>
                    <a:pt x="653" y="250"/>
                    <a:pt x="1150" y="250"/>
                  </a:cubicBezTo>
                  <a:close/>
                </a:path>
              </a:pathLst>
            </a:custGeom>
            <a:solidFill>
              <a:srgbClr val="FB0401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675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F34D420-B73F-4659-B2AD-517EE30B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759" y="6860292"/>
              <a:ext cx="4769657" cy="1265468"/>
            </a:xfrm>
            <a:custGeom>
              <a:avLst/>
              <a:gdLst>
                <a:gd name="T0" fmla="*/ 1150 w 2300"/>
                <a:gd name="T1" fmla="*/ 610 h 610"/>
                <a:gd name="T2" fmla="*/ 2300 w 2300"/>
                <a:gd name="T3" fmla="*/ 0 h 610"/>
                <a:gd name="T4" fmla="*/ 2050 w 2300"/>
                <a:gd name="T5" fmla="*/ 0 h 610"/>
                <a:gd name="T6" fmla="*/ 1150 w 2300"/>
                <a:gd name="T7" fmla="*/ 477 h 610"/>
                <a:gd name="T8" fmla="*/ 250 w 2300"/>
                <a:gd name="T9" fmla="*/ 0 h 610"/>
                <a:gd name="T10" fmla="*/ 0 w 2300"/>
                <a:gd name="T11" fmla="*/ 0 h 610"/>
                <a:gd name="T12" fmla="*/ 1150 w 2300"/>
                <a:gd name="T13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0" h="610">
                  <a:moveTo>
                    <a:pt x="1150" y="610"/>
                  </a:moveTo>
                  <a:cubicBezTo>
                    <a:pt x="1785" y="610"/>
                    <a:pt x="2300" y="337"/>
                    <a:pt x="2300" y="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2050" y="264"/>
                    <a:pt x="1647" y="477"/>
                    <a:pt x="1150" y="477"/>
                  </a:cubicBezTo>
                  <a:cubicBezTo>
                    <a:pt x="653" y="477"/>
                    <a:pt x="250" y="264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7"/>
                    <a:pt x="515" y="610"/>
                    <a:pt x="1150" y="61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675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CCFE23-4E25-4B49-8B6F-76D373C0D90A}"/>
              </a:ext>
            </a:extLst>
          </p:cNvPr>
          <p:cNvGrpSpPr/>
          <p:nvPr/>
        </p:nvGrpSpPr>
        <p:grpSpPr>
          <a:xfrm>
            <a:off x="5396343" y="2729085"/>
            <a:ext cx="1399317" cy="1071959"/>
            <a:chOff x="10327589" y="4991312"/>
            <a:chExt cx="3731997" cy="285893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971A41-EEA2-465F-997C-1164A136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7589" y="4991312"/>
              <a:ext cx="3731997" cy="1868981"/>
            </a:xfrm>
            <a:custGeom>
              <a:avLst/>
              <a:gdLst>
                <a:gd name="T0" fmla="*/ 900 w 1800"/>
                <a:gd name="T1" fmla="*/ 0 h 900"/>
                <a:gd name="T2" fmla="*/ 0 w 1800"/>
                <a:gd name="T3" fmla="*/ 900 h 900"/>
                <a:gd name="T4" fmla="*/ 600 w 1800"/>
                <a:gd name="T5" fmla="*/ 900 h 900"/>
                <a:gd name="T6" fmla="*/ 900 w 1800"/>
                <a:gd name="T7" fmla="*/ 600 h 900"/>
                <a:gd name="T8" fmla="*/ 1200 w 1800"/>
                <a:gd name="T9" fmla="*/ 900 h 900"/>
                <a:gd name="T10" fmla="*/ 1800 w 1800"/>
                <a:gd name="T11" fmla="*/ 900 h 900"/>
                <a:gd name="T12" fmla="*/ 900 w 1800"/>
                <a:gd name="T13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900">
                  <a:moveTo>
                    <a:pt x="900" y="0"/>
                  </a:moveTo>
                  <a:cubicBezTo>
                    <a:pt x="403" y="0"/>
                    <a:pt x="0" y="403"/>
                    <a:pt x="0" y="900"/>
                  </a:cubicBezTo>
                  <a:cubicBezTo>
                    <a:pt x="600" y="900"/>
                    <a:pt x="600" y="900"/>
                    <a:pt x="600" y="900"/>
                  </a:cubicBezTo>
                  <a:cubicBezTo>
                    <a:pt x="600" y="735"/>
                    <a:pt x="734" y="600"/>
                    <a:pt x="900" y="600"/>
                  </a:cubicBezTo>
                  <a:cubicBezTo>
                    <a:pt x="1066" y="600"/>
                    <a:pt x="1200" y="735"/>
                    <a:pt x="1200" y="900"/>
                  </a:cubicBezTo>
                  <a:cubicBezTo>
                    <a:pt x="1800" y="900"/>
                    <a:pt x="1800" y="900"/>
                    <a:pt x="1800" y="900"/>
                  </a:cubicBezTo>
                  <a:cubicBezTo>
                    <a:pt x="1800" y="403"/>
                    <a:pt x="1397" y="0"/>
                    <a:pt x="900" y="0"/>
                  </a:cubicBezTo>
                  <a:close/>
                </a:path>
              </a:pathLst>
            </a:custGeom>
            <a:solidFill>
              <a:srgbClr val="C43125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675">
                <a:solidFill>
                  <a:srgbClr val="172144"/>
                </a:solidFill>
                <a:latin typeface="Open Sans Ligh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752E9E-4119-4955-A953-4F61B568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7589" y="6860292"/>
              <a:ext cx="3731997" cy="989951"/>
            </a:xfrm>
            <a:custGeom>
              <a:avLst/>
              <a:gdLst>
                <a:gd name="T0" fmla="*/ 900 w 1800"/>
                <a:gd name="T1" fmla="*/ 159 h 477"/>
                <a:gd name="T2" fmla="*/ 600 w 1800"/>
                <a:gd name="T3" fmla="*/ 0 h 477"/>
                <a:gd name="T4" fmla="*/ 0 w 1800"/>
                <a:gd name="T5" fmla="*/ 0 h 477"/>
                <a:gd name="T6" fmla="*/ 900 w 1800"/>
                <a:gd name="T7" fmla="*/ 477 h 477"/>
                <a:gd name="T8" fmla="*/ 1800 w 1800"/>
                <a:gd name="T9" fmla="*/ 0 h 477"/>
                <a:gd name="T10" fmla="*/ 1200 w 1800"/>
                <a:gd name="T11" fmla="*/ 0 h 477"/>
                <a:gd name="T12" fmla="*/ 900 w 1800"/>
                <a:gd name="T13" fmla="*/ 15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0" h="477">
                  <a:moveTo>
                    <a:pt x="900" y="159"/>
                  </a:moveTo>
                  <a:cubicBezTo>
                    <a:pt x="734" y="159"/>
                    <a:pt x="600" y="88"/>
                    <a:pt x="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4"/>
                    <a:pt x="403" y="477"/>
                    <a:pt x="900" y="477"/>
                  </a:cubicBezTo>
                  <a:cubicBezTo>
                    <a:pt x="1397" y="477"/>
                    <a:pt x="1800" y="264"/>
                    <a:pt x="1800" y="0"/>
                  </a:cubicBezTo>
                  <a:cubicBezTo>
                    <a:pt x="1200" y="0"/>
                    <a:pt x="1200" y="0"/>
                    <a:pt x="1200" y="0"/>
                  </a:cubicBezTo>
                  <a:cubicBezTo>
                    <a:pt x="1200" y="88"/>
                    <a:pt x="1066" y="159"/>
                    <a:pt x="900" y="159"/>
                  </a:cubicBezTo>
                  <a:close/>
                </a:path>
              </a:pathLst>
            </a:custGeom>
            <a:solidFill>
              <a:srgbClr val="AB2D21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675">
                <a:solidFill>
                  <a:srgbClr val="172144"/>
                </a:solidFill>
                <a:latin typeface="Open Sans Ligh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61AFD4-D9E7-468B-B326-60131DD12771}"/>
              </a:ext>
            </a:extLst>
          </p:cNvPr>
          <p:cNvGrpSpPr/>
          <p:nvPr/>
        </p:nvGrpSpPr>
        <p:grpSpPr>
          <a:xfrm>
            <a:off x="5847130" y="3180766"/>
            <a:ext cx="497744" cy="388177"/>
            <a:chOff x="11529843" y="6195951"/>
            <a:chExt cx="1327489" cy="103527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0701AFD-B743-4030-B4E6-3C5C19113B6A}"/>
                </a:ext>
              </a:extLst>
            </p:cNvPr>
            <p:cNvGrpSpPr/>
            <p:nvPr/>
          </p:nvGrpSpPr>
          <p:grpSpPr>
            <a:xfrm>
              <a:off x="11571588" y="6236503"/>
              <a:ext cx="1243999" cy="952978"/>
              <a:chOff x="11571588" y="6236503"/>
              <a:chExt cx="1243999" cy="952978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61CB83B-934D-4931-B8F7-6AB5B7B05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1588" y="6236503"/>
                <a:ext cx="1243999" cy="623789"/>
              </a:xfrm>
              <a:custGeom>
                <a:avLst/>
                <a:gdLst>
                  <a:gd name="T0" fmla="*/ 600 w 600"/>
                  <a:gd name="T1" fmla="*/ 300 h 300"/>
                  <a:gd name="T2" fmla="*/ 300 w 600"/>
                  <a:gd name="T3" fmla="*/ 0 h 300"/>
                  <a:gd name="T4" fmla="*/ 0 w 600"/>
                  <a:gd name="T5" fmla="*/ 300 h 300"/>
                  <a:gd name="T6" fmla="*/ 600 w 600"/>
                  <a:gd name="T7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0" h="300">
                    <a:moveTo>
                      <a:pt x="600" y="300"/>
                    </a:moveTo>
                    <a:cubicBezTo>
                      <a:pt x="600" y="135"/>
                      <a:pt x="466" y="0"/>
                      <a:pt x="300" y="0"/>
                    </a:cubicBezTo>
                    <a:cubicBezTo>
                      <a:pt x="134" y="0"/>
                      <a:pt x="0" y="135"/>
                      <a:pt x="0" y="300"/>
                    </a:cubicBezTo>
                    <a:lnTo>
                      <a:pt x="600" y="30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/>
                <a:endParaRPr lang="en-US" sz="675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2F371CC6-59BA-4E29-8259-041EE912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1588" y="6860292"/>
                <a:ext cx="1243999" cy="329189"/>
              </a:xfrm>
              <a:custGeom>
                <a:avLst/>
                <a:gdLst>
                  <a:gd name="T0" fmla="*/ 0 w 600"/>
                  <a:gd name="T1" fmla="*/ 0 h 159"/>
                  <a:gd name="T2" fmla="*/ 300 w 600"/>
                  <a:gd name="T3" fmla="*/ 159 h 159"/>
                  <a:gd name="T4" fmla="*/ 600 w 600"/>
                  <a:gd name="T5" fmla="*/ 0 h 159"/>
                  <a:gd name="T6" fmla="*/ 0 w 600"/>
                  <a:gd name="T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0" h="159">
                    <a:moveTo>
                      <a:pt x="0" y="0"/>
                    </a:moveTo>
                    <a:cubicBezTo>
                      <a:pt x="0" y="88"/>
                      <a:pt x="134" y="159"/>
                      <a:pt x="300" y="159"/>
                    </a:cubicBezTo>
                    <a:cubicBezTo>
                      <a:pt x="466" y="159"/>
                      <a:pt x="600" y="88"/>
                      <a:pt x="60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/>
                <a:endParaRPr lang="en-US" sz="675">
                  <a:solidFill>
                    <a:srgbClr val="172144"/>
                  </a:solidFill>
                  <a:latin typeface="Open Sans Light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F87D1D-BD6F-4E51-A1BD-F22D59FBD17B}"/>
                </a:ext>
              </a:extLst>
            </p:cNvPr>
            <p:cNvGrpSpPr/>
            <p:nvPr/>
          </p:nvGrpSpPr>
          <p:grpSpPr>
            <a:xfrm>
              <a:off x="11529843" y="6195951"/>
              <a:ext cx="1327489" cy="1035275"/>
              <a:chOff x="11529843" y="6195951"/>
              <a:chExt cx="1327489" cy="1035275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130843DB-F47D-4CC6-8F3A-5619B821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9843" y="6195951"/>
                <a:ext cx="1327489" cy="664341"/>
              </a:xfrm>
              <a:custGeom>
                <a:avLst/>
                <a:gdLst>
                  <a:gd name="T0" fmla="*/ 640 w 640"/>
                  <a:gd name="T1" fmla="*/ 320 h 320"/>
                  <a:gd name="T2" fmla="*/ 600 w 640"/>
                  <a:gd name="T3" fmla="*/ 320 h 320"/>
                  <a:gd name="T4" fmla="*/ 320 w 640"/>
                  <a:gd name="T5" fmla="*/ 40 h 320"/>
                  <a:gd name="T6" fmla="*/ 40 w 640"/>
                  <a:gd name="T7" fmla="*/ 320 h 320"/>
                  <a:gd name="T8" fmla="*/ 0 w 640"/>
                  <a:gd name="T9" fmla="*/ 320 h 320"/>
                  <a:gd name="T10" fmla="*/ 320 w 640"/>
                  <a:gd name="T11" fmla="*/ 0 h 320"/>
                  <a:gd name="T12" fmla="*/ 640 w 640"/>
                  <a:gd name="T13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0" h="320">
                    <a:moveTo>
                      <a:pt x="640" y="320"/>
                    </a:moveTo>
                    <a:cubicBezTo>
                      <a:pt x="600" y="320"/>
                      <a:pt x="600" y="320"/>
                      <a:pt x="600" y="320"/>
                    </a:cubicBezTo>
                    <a:cubicBezTo>
                      <a:pt x="600" y="166"/>
                      <a:pt x="474" y="40"/>
                      <a:pt x="320" y="40"/>
                    </a:cubicBezTo>
                    <a:cubicBezTo>
                      <a:pt x="165" y="40"/>
                      <a:pt x="40" y="166"/>
                      <a:pt x="40" y="320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0" y="144"/>
                      <a:pt x="143" y="0"/>
                      <a:pt x="320" y="0"/>
                    </a:cubicBezTo>
                    <a:cubicBezTo>
                      <a:pt x="496" y="0"/>
                      <a:pt x="640" y="144"/>
                      <a:pt x="640" y="3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/>
                <a:endParaRPr lang="en-US" sz="675">
                  <a:solidFill>
                    <a:srgbClr val="172144"/>
                  </a:solidFill>
                  <a:latin typeface="Open Sans Light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E3721FF-9EB8-4EC0-9C77-4B9BA7428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9843" y="6860292"/>
                <a:ext cx="1327489" cy="370934"/>
              </a:xfrm>
              <a:custGeom>
                <a:avLst/>
                <a:gdLst>
                  <a:gd name="T0" fmla="*/ 320 w 640"/>
                  <a:gd name="T1" fmla="*/ 179 h 179"/>
                  <a:gd name="T2" fmla="*/ 0 w 640"/>
                  <a:gd name="T3" fmla="*/ 0 h 179"/>
                  <a:gd name="T4" fmla="*/ 40 w 640"/>
                  <a:gd name="T5" fmla="*/ 0 h 179"/>
                  <a:gd name="T6" fmla="*/ 320 w 640"/>
                  <a:gd name="T7" fmla="*/ 139 h 179"/>
                  <a:gd name="T8" fmla="*/ 600 w 640"/>
                  <a:gd name="T9" fmla="*/ 0 h 179"/>
                  <a:gd name="T10" fmla="*/ 640 w 640"/>
                  <a:gd name="T11" fmla="*/ 0 h 179"/>
                  <a:gd name="T12" fmla="*/ 320 w 640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0" h="179">
                    <a:moveTo>
                      <a:pt x="320" y="179"/>
                    </a:moveTo>
                    <a:cubicBezTo>
                      <a:pt x="140" y="179"/>
                      <a:pt x="0" y="101"/>
                      <a:pt x="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76"/>
                      <a:pt x="168" y="139"/>
                      <a:pt x="320" y="139"/>
                    </a:cubicBezTo>
                    <a:cubicBezTo>
                      <a:pt x="472" y="139"/>
                      <a:pt x="600" y="76"/>
                      <a:pt x="600" y="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640" y="101"/>
                      <a:pt x="499" y="179"/>
                      <a:pt x="320" y="1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34286" tIns="17143" rIns="34286" bIns="17143" numCol="1" anchor="t" anchorCtr="0" compatLnSpc="1">
                <a:prstTxWarp prst="textNoShape">
                  <a:avLst/>
                </a:prstTxWarp>
              </a:bodyPr>
              <a:lstStyle/>
              <a:p>
                <a:pPr defTabSz="228554"/>
                <a:endParaRPr lang="en-US" sz="675">
                  <a:solidFill>
                    <a:srgbClr val="172144"/>
                  </a:solidFill>
                  <a:latin typeface="Open Sans Light"/>
                </a:endParaRPr>
              </a:p>
            </p:txBody>
          </p: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BA24B5-534A-4EDD-8D3E-244CB5C146E4}"/>
              </a:ext>
            </a:extLst>
          </p:cNvPr>
          <p:cNvSpPr/>
          <p:nvPr/>
        </p:nvSpPr>
        <p:spPr>
          <a:xfrm>
            <a:off x="3870178" y="1203178"/>
            <a:ext cx="4451647" cy="4451647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675">
              <a:solidFill>
                <a:srgbClr val="FFFFFF"/>
              </a:solidFill>
              <a:latin typeface="Open Sans Ligh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6E56ED-7F9F-433A-8386-4CDAB5422080}"/>
              </a:ext>
            </a:extLst>
          </p:cNvPr>
          <p:cNvCxnSpPr>
            <a:cxnSpLocks/>
          </p:cNvCxnSpPr>
          <p:nvPr/>
        </p:nvCxnSpPr>
        <p:spPr>
          <a:xfrm flipH="1" flipV="1">
            <a:off x="2942703" y="3578138"/>
            <a:ext cx="824003" cy="0"/>
          </a:xfrm>
          <a:prstGeom prst="line">
            <a:avLst/>
          </a:prstGeom>
          <a:ln w="38100">
            <a:solidFill>
              <a:srgbClr val="FB04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63B782-791F-4A36-ADDB-383D0722A3B9}"/>
              </a:ext>
            </a:extLst>
          </p:cNvPr>
          <p:cNvCxnSpPr>
            <a:cxnSpLocks/>
          </p:cNvCxnSpPr>
          <p:nvPr/>
        </p:nvCxnSpPr>
        <p:spPr>
          <a:xfrm flipV="1">
            <a:off x="8438438" y="3578138"/>
            <a:ext cx="824003" cy="0"/>
          </a:xfrm>
          <a:prstGeom prst="line">
            <a:avLst/>
          </a:prstGeom>
          <a:ln w="38100">
            <a:solidFill>
              <a:srgbClr val="FB04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4">
            <a:extLst>
              <a:ext uri="{FF2B5EF4-FFF2-40B4-BE49-F238E27FC236}">
                <a16:creationId xmlns:a16="http://schemas.microsoft.com/office/drawing/2014/main" id="{DE5FAEF4-01C3-461B-B760-A9E66F39A4FA}"/>
              </a:ext>
            </a:extLst>
          </p:cNvPr>
          <p:cNvSpPr/>
          <p:nvPr/>
        </p:nvSpPr>
        <p:spPr>
          <a:xfrm flipH="1">
            <a:off x="5406903" y="2686035"/>
            <a:ext cx="555695" cy="512555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151777 w 1859817"/>
              <a:gd name="connsiteY0" fmla="*/ 3353605 h 3353605"/>
              <a:gd name="connsiteX1" fmla="*/ -1 w 1859817"/>
              <a:gd name="connsiteY1" fmla="*/ 0 h 3353605"/>
              <a:gd name="connsiteX2" fmla="*/ 1859817 w 1859817"/>
              <a:gd name="connsiteY2" fmla="*/ 0 h 3353605"/>
              <a:gd name="connsiteX0" fmla="*/ 0 w 1708040"/>
              <a:gd name="connsiteY0" fmla="*/ 3416799 h 3416799"/>
              <a:gd name="connsiteX1" fmla="*/ 529344 w 1708040"/>
              <a:gd name="connsiteY1" fmla="*/ 0 h 3416799"/>
              <a:gd name="connsiteX2" fmla="*/ 1708040 w 1708040"/>
              <a:gd name="connsiteY2" fmla="*/ 63194 h 3416799"/>
              <a:gd name="connsiteX0" fmla="*/ 0 w 1708040"/>
              <a:gd name="connsiteY0" fmla="*/ 3385202 h 3385202"/>
              <a:gd name="connsiteX1" fmla="*/ 516245 w 1708040"/>
              <a:gd name="connsiteY1" fmla="*/ 0 h 3385202"/>
              <a:gd name="connsiteX2" fmla="*/ 1708040 w 1708040"/>
              <a:gd name="connsiteY2" fmla="*/ 31597 h 3385202"/>
              <a:gd name="connsiteX0" fmla="*/ 0 w 1708040"/>
              <a:gd name="connsiteY0" fmla="*/ 3353605 h 3353605"/>
              <a:gd name="connsiteX1" fmla="*/ 503147 w 1708040"/>
              <a:gd name="connsiteY1" fmla="*/ 63194 h 3353605"/>
              <a:gd name="connsiteX2" fmla="*/ 1708040 w 1708040"/>
              <a:gd name="connsiteY2" fmla="*/ 0 h 3353605"/>
              <a:gd name="connsiteX0" fmla="*/ 0 w 1708040"/>
              <a:gd name="connsiteY0" fmla="*/ 3353605 h 3353605"/>
              <a:gd name="connsiteX1" fmla="*/ 1066381 w 1708040"/>
              <a:gd name="connsiteY1" fmla="*/ 0 h 3353605"/>
              <a:gd name="connsiteX2" fmla="*/ 1708040 w 1708040"/>
              <a:gd name="connsiteY2" fmla="*/ 0 h 3353605"/>
              <a:gd name="connsiteX0" fmla="*/ 0 w 4144358"/>
              <a:gd name="connsiteY0" fmla="*/ 3401000 h 3401000"/>
              <a:gd name="connsiteX1" fmla="*/ 1066381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01000 h 3401000"/>
              <a:gd name="connsiteX1" fmla="*/ 3306222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48395 h 3448395"/>
              <a:gd name="connsiteX1" fmla="*/ 3306222 w 4144358"/>
              <a:gd name="connsiteY1" fmla="*/ 0 h 3448395"/>
              <a:gd name="connsiteX2" fmla="*/ 4144358 w 4144358"/>
              <a:gd name="connsiteY2" fmla="*/ 47395 h 3448395"/>
              <a:gd name="connsiteX0" fmla="*/ 0 w 4144358"/>
              <a:gd name="connsiteY0" fmla="*/ 3401000 h 3401000"/>
              <a:gd name="connsiteX1" fmla="*/ 2554695 w 4144358"/>
              <a:gd name="connsiteY1" fmla="*/ 35548 h 3401000"/>
              <a:gd name="connsiteX2" fmla="*/ 4144358 w 4144358"/>
              <a:gd name="connsiteY2" fmla="*/ 0 h 34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4358" h="3401000">
                <a:moveTo>
                  <a:pt x="0" y="3401000"/>
                </a:moveTo>
                <a:lnTo>
                  <a:pt x="2554695" y="35548"/>
                </a:lnTo>
                <a:lnTo>
                  <a:pt x="4144358" y="0"/>
                </a:lnTo>
              </a:path>
            </a:pathLst>
          </a:custGeom>
          <a:noFill/>
          <a:ln w="38100">
            <a:solidFill>
              <a:schemeClr val="tx1">
                <a:lumMod val="90000"/>
                <a:lumOff val="10000"/>
              </a:schemeClr>
            </a:solidFill>
            <a:headEnd type="oval"/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8D444D-EEA3-454D-B4EA-0FF95066B475}"/>
              </a:ext>
            </a:extLst>
          </p:cNvPr>
          <p:cNvSpPr txBox="1"/>
          <p:nvPr/>
        </p:nvSpPr>
        <p:spPr>
          <a:xfrm>
            <a:off x="1591344" y="1823630"/>
            <a:ext cx="3671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172144"/>
                </a:solidFill>
                <a:latin typeface="Century Gothic" panose="020B0502020202020204" pitchFamily="34" charset="0"/>
              </a:rPr>
              <a:t>2°</a:t>
            </a:r>
          </a:p>
          <a:p>
            <a:pPr algn="r" defTabSz="228554"/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Préparation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et </a:t>
            </a:r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nettoyage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des données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F10D2-A560-4F49-BF26-DBF60B403D2D}"/>
              </a:ext>
            </a:extLst>
          </p:cNvPr>
          <p:cNvSpPr txBox="1"/>
          <p:nvPr/>
        </p:nvSpPr>
        <p:spPr>
          <a:xfrm>
            <a:off x="7205441" y="4218178"/>
            <a:ext cx="416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400" b="1" dirty="0">
                <a:solidFill>
                  <a:srgbClr val="172144"/>
                </a:solidFill>
                <a:latin typeface="Century Gothic" panose="020B0502020202020204" pitchFamily="34" charset="0"/>
              </a:rPr>
              <a:t>3°</a:t>
            </a:r>
          </a:p>
          <a:p>
            <a:pPr defTabSz="228554"/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Analyse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en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Composantes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Principales</a:t>
            </a:r>
            <a:endParaRPr lang="en-US" sz="1600" dirty="0">
              <a:solidFill>
                <a:srgbClr val="172144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Parallelogram 4">
            <a:extLst>
              <a:ext uri="{FF2B5EF4-FFF2-40B4-BE49-F238E27FC236}">
                <a16:creationId xmlns:a16="http://schemas.microsoft.com/office/drawing/2014/main" id="{96933E29-A4D1-44C9-A11F-9490C5C4FB6C}"/>
              </a:ext>
            </a:extLst>
          </p:cNvPr>
          <p:cNvSpPr/>
          <p:nvPr/>
        </p:nvSpPr>
        <p:spPr>
          <a:xfrm flipV="1">
            <a:off x="6664445" y="3279255"/>
            <a:ext cx="400409" cy="1096267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151777 w 1859817"/>
              <a:gd name="connsiteY0" fmla="*/ 3353605 h 3353605"/>
              <a:gd name="connsiteX1" fmla="*/ -1 w 1859817"/>
              <a:gd name="connsiteY1" fmla="*/ 0 h 3353605"/>
              <a:gd name="connsiteX2" fmla="*/ 1859817 w 1859817"/>
              <a:gd name="connsiteY2" fmla="*/ 0 h 3353605"/>
              <a:gd name="connsiteX0" fmla="*/ 0 w 1708040"/>
              <a:gd name="connsiteY0" fmla="*/ 3416799 h 3416799"/>
              <a:gd name="connsiteX1" fmla="*/ 529344 w 1708040"/>
              <a:gd name="connsiteY1" fmla="*/ 0 h 3416799"/>
              <a:gd name="connsiteX2" fmla="*/ 1708040 w 1708040"/>
              <a:gd name="connsiteY2" fmla="*/ 63194 h 3416799"/>
              <a:gd name="connsiteX0" fmla="*/ 0 w 1708040"/>
              <a:gd name="connsiteY0" fmla="*/ 3385202 h 3385202"/>
              <a:gd name="connsiteX1" fmla="*/ 516245 w 1708040"/>
              <a:gd name="connsiteY1" fmla="*/ 0 h 3385202"/>
              <a:gd name="connsiteX2" fmla="*/ 1708040 w 1708040"/>
              <a:gd name="connsiteY2" fmla="*/ 31597 h 3385202"/>
              <a:gd name="connsiteX0" fmla="*/ 0 w 1708040"/>
              <a:gd name="connsiteY0" fmla="*/ 3353605 h 3353605"/>
              <a:gd name="connsiteX1" fmla="*/ 503147 w 1708040"/>
              <a:gd name="connsiteY1" fmla="*/ 63194 h 3353605"/>
              <a:gd name="connsiteX2" fmla="*/ 1708040 w 1708040"/>
              <a:gd name="connsiteY2" fmla="*/ 0 h 3353605"/>
              <a:gd name="connsiteX0" fmla="*/ 0 w 1708040"/>
              <a:gd name="connsiteY0" fmla="*/ 3353605 h 3353605"/>
              <a:gd name="connsiteX1" fmla="*/ 1066381 w 1708040"/>
              <a:gd name="connsiteY1" fmla="*/ 0 h 3353605"/>
              <a:gd name="connsiteX2" fmla="*/ 1708040 w 1708040"/>
              <a:gd name="connsiteY2" fmla="*/ 0 h 3353605"/>
              <a:gd name="connsiteX0" fmla="*/ 0 w 4144358"/>
              <a:gd name="connsiteY0" fmla="*/ 3401000 h 3401000"/>
              <a:gd name="connsiteX1" fmla="*/ 1066381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01000 h 3401000"/>
              <a:gd name="connsiteX1" fmla="*/ 3306222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48395 h 3448395"/>
              <a:gd name="connsiteX1" fmla="*/ 3306222 w 4144358"/>
              <a:gd name="connsiteY1" fmla="*/ 0 h 3448395"/>
              <a:gd name="connsiteX2" fmla="*/ 4144358 w 4144358"/>
              <a:gd name="connsiteY2" fmla="*/ 47395 h 3448395"/>
              <a:gd name="connsiteX0" fmla="*/ 0 w 4144358"/>
              <a:gd name="connsiteY0" fmla="*/ 3401000 h 3401000"/>
              <a:gd name="connsiteX1" fmla="*/ 2554695 w 4144358"/>
              <a:gd name="connsiteY1" fmla="*/ 35548 h 3401000"/>
              <a:gd name="connsiteX2" fmla="*/ 4144358 w 4144358"/>
              <a:gd name="connsiteY2" fmla="*/ 0 h 34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4358" h="3401000">
                <a:moveTo>
                  <a:pt x="0" y="3401000"/>
                </a:moveTo>
                <a:lnTo>
                  <a:pt x="2554695" y="35548"/>
                </a:lnTo>
                <a:lnTo>
                  <a:pt x="4144358" y="0"/>
                </a:lnTo>
              </a:path>
            </a:pathLst>
          </a:custGeom>
          <a:noFill/>
          <a:ln w="38100">
            <a:solidFill>
              <a:schemeClr val="tx1">
                <a:lumMod val="90000"/>
                <a:lumOff val="10000"/>
              </a:schemeClr>
            </a:solidFill>
            <a:headEnd type="oval"/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3" name="Parallelogram 4">
            <a:extLst>
              <a:ext uri="{FF2B5EF4-FFF2-40B4-BE49-F238E27FC236}">
                <a16:creationId xmlns:a16="http://schemas.microsoft.com/office/drawing/2014/main" id="{7388CD16-8C82-44FD-8DE8-A309D65B08D1}"/>
              </a:ext>
            </a:extLst>
          </p:cNvPr>
          <p:cNvSpPr/>
          <p:nvPr/>
        </p:nvSpPr>
        <p:spPr>
          <a:xfrm>
            <a:off x="6157134" y="1992896"/>
            <a:ext cx="555695" cy="1327695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151777 w 1859817"/>
              <a:gd name="connsiteY0" fmla="*/ 3353605 h 3353605"/>
              <a:gd name="connsiteX1" fmla="*/ -1 w 1859817"/>
              <a:gd name="connsiteY1" fmla="*/ 0 h 3353605"/>
              <a:gd name="connsiteX2" fmla="*/ 1859817 w 1859817"/>
              <a:gd name="connsiteY2" fmla="*/ 0 h 3353605"/>
              <a:gd name="connsiteX0" fmla="*/ 0 w 1708040"/>
              <a:gd name="connsiteY0" fmla="*/ 3416799 h 3416799"/>
              <a:gd name="connsiteX1" fmla="*/ 529344 w 1708040"/>
              <a:gd name="connsiteY1" fmla="*/ 0 h 3416799"/>
              <a:gd name="connsiteX2" fmla="*/ 1708040 w 1708040"/>
              <a:gd name="connsiteY2" fmla="*/ 63194 h 3416799"/>
              <a:gd name="connsiteX0" fmla="*/ 0 w 1708040"/>
              <a:gd name="connsiteY0" fmla="*/ 3385202 h 3385202"/>
              <a:gd name="connsiteX1" fmla="*/ 516245 w 1708040"/>
              <a:gd name="connsiteY1" fmla="*/ 0 h 3385202"/>
              <a:gd name="connsiteX2" fmla="*/ 1708040 w 1708040"/>
              <a:gd name="connsiteY2" fmla="*/ 31597 h 3385202"/>
              <a:gd name="connsiteX0" fmla="*/ 0 w 1708040"/>
              <a:gd name="connsiteY0" fmla="*/ 3353605 h 3353605"/>
              <a:gd name="connsiteX1" fmla="*/ 503147 w 1708040"/>
              <a:gd name="connsiteY1" fmla="*/ 63194 h 3353605"/>
              <a:gd name="connsiteX2" fmla="*/ 1708040 w 1708040"/>
              <a:gd name="connsiteY2" fmla="*/ 0 h 3353605"/>
              <a:gd name="connsiteX0" fmla="*/ 0 w 1708040"/>
              <a:gd name="connsiteY0" fmla="*/ 3353605 h 3353605"/>
              <a:gd name="connsiteX1" fmla="*/ 1066381 w 1708040"/>
              <a:gd name="connsiteY1" fmla="*/ 0 h 3353605"/>
              <a:gd name="connsiteX2" fmla="*/ 1708040 w 1708040"/>
              <a:gd name="connsiteY2" fmla="*/ 0 h 3353605"/>
              <a:gd name="connsiteX0" fmla="*/ 0 w 4144358"/>
              <a:gd name="connsiteY0" fmla="*/ 3401000 h 3401000"/>
              <a:gd name="connsiteX1" fmla="*/ 1066381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01000 h 3401000"/>
              <a:gd name="connsiteX1" fmla="*/ 3306222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48395 h 3448395"/>
              <a:gd name="connsiteX1" fmla="*/ 3306222 w 4144358"/>
              <a:gd name="connsiteY1" fmla="*/ 0 h 3448395"/>
              <a:gd name="connsiteX2" fmla="*/ 4144358 w 4144358"/>
              <a:gd name="connsiteY2" fmla="*/ 47395 h 3448395"/>
              <a:gd name="connsiteX0" fmla="*/ 0 w 4144358"/>
              <a:gd name="connsiteY0" fmla="*/ 3401000 h 3401000"/>
              <a:gd name="connsiteX1" fmla="*/ 2554695 w 4144358"/>
              <a:gd name="connsiteY1" fmla="*/ 35548 h 3401000"/>
              <a:gd name="connsiteX2" fmla="*/ 4144358 w 4144358"/>
              <a:gd name="connsiteY2" fmla="*/ 0 h 34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4358" h="3401000">
                <a:moveTo>
                  <a:pt x="0" y="3401000"/>
                </a:moveTo>
                <a:lnTo>
                  <a:pt x="2554695" y="35548"/>
                </a:lnTo>
                <a:lnTo>
                  <a:pt x="4144358" y="0"/>
                </a:lnTo>
              </a:path>
            </a:pathLst>
          </a:custGeom>
          <a:noFill/>
          <a:ln w="38100">
            <a:solidFill>
              <a:schemeClr val="tx1">
                <a:lumMod val="90000"/>
                <a:lumOff val="10000"/>
              </a:schemeClr>
            </a:solidFill>
            <a:headEnd type="oval"/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CC5199-F0EC-4507-830D-8CFC6172F795}"/>
              </a:ext>
            </a:extLst>
          </p:cNvPr>
          <p:cNvSpPr txBox="1"/>
          <p:nvPr/>
        </p:nvSpPr>
        <p:spPr>
          <a:xfrm flipH="1">
            <a:off x="6834095" y="1203175"/>
            <a:ext cx="4022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400" b="1" dirty="0">
                <a:solidFill>
                  <a:srgbClr val="172144"/>
                </a:solidFill>
                <a:latin typeface="Century Gothic" panose="020B0502020202020204" pitchFamily="34" charset="0"/>
              </a:rPr>
              <a:t>1° </a:t>
            </a:r>
          </a:p>
          <a:p>
            <a:pPr defTabSz="228554"/>
            <a:r>
              <a:rPr lang="en-US" dirty="0" err="1">
                <a:solidFill>
                  <a:srgbClr val="172144"/>
                </a:solidFill>
                <a:latin typeface="RF Dewi Light" pitchFamily="2" charset="77"/>
              </a:rPr>
              <a:t>Sélection</a:t>
            </a:r>
            <a:r>
              <a:rPr lang="en-US" dirty="0">
                <a:solidFill>
                  <a:srgbClr val="172144"/>
                </a:solidFill>
                <a:latin typeface="RF Dewi Light" pitchFamily="2" charset="77"/>
              </a:rPr>
              <a:t> et </a:t>
            </a:r>
            <a:r>
              <a:rPr lang="en-US" dirty="0" err="1">
                <a:solidFill>
                  <a:srgbClr val="172144"/>
                </a:solidFill>
                <a:latin typeface="RF Dewi Light" pitchFamily="2" charset="77"/>
              </a:rPr>
              <a:t>ajout</a:t>
            </a:r>
            <a:r>
              <a:rPr lang="en-US" dirty="0">
                <a:solidFill>
                  <a:srgbClr val="172144"/>
                </a:solidFill>
                <a:latin typeface="RF Dewi Light" pitchFamily="2" charset="77"/>
              </a:rPr>
              <a:t> de variables</a:t>
            </a:r>
            <a:endParaRPr lang="en-US" sz="1100" dirty="0">
              <a:solidFill>
                <a:srgbClr val="172144"/>
              </a:solidFill>
              <a:latin typeface="RF Dewi Light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C96AF6-AA04-443E-AA69-A6306D822B4D}"/>
              </a:ext>
            </a:extLst>
          </p:cNvPr>
          <p:cNvSpPr txBox="1"/>
          <p:nvPr/>
        </p:nvSpPr>
        <p:spPr>
          <a:xfrm>
            <a:off x="394965" y="3399666"/>
            <a:ext cx="236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1600" b="1" dirty="0">
                <a:solidFill>
                  <a:srgbClr val="FB0401"/>
                </a:solidFill>
                <a:latin typeface="Open Sans Light"/>
              </a:rPr>
              <a:t>DONNÉES BRUTES</a:t>
            </a:r>
            <a:endParaRPr lang="en-US" sz="1050" b="1" dirty="0">
              <a:solidFill>
                <a:srgbClr val="FB0401"/>
              </a:solidFill>
              <a:latin typeface="Open Sans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164D3D-B937-4C57-9D5A-D51A41E68144}"/>
              </a:ext>
            </a:extLst>
          </p:cNvPr>
          <p:cNvSpPr txBox="1"/>
          <p:nvPr/>
        </p:nvSpPr>
        <p:spPr>
          <a:xfrm flipH="1">
            <a:off x="9494126" y="3162565"/>
            <a:ext cx="256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/>
            <a:r>
              <a:rPr lang="en-US" sz="1600" b="1" dirty="0">
                <a:solidFill>
                  <a:srgbClr val="FB0401"/>
                </a:solidFill>
                <a:latin typeface="Open Sans Light"/>
              </a:rPr>
              <a:t>SÉLECTION PAYS </a:t>
            </a:r>
          </a:p>
          <a:p>
            <a:pPr algn="ctr" defTabSz="228554"/>
            <a:r>
              <a:rPr lang="en-US" sz="1600" b="1" dirty="0">
                <a:solidFill>
                  <a:srgbClr val="FB0401"/>
                </a:solidFill>
                <a:latin typeface="Open Sans Light"/>
              </a:rPr>
              <a:t>POUR EXPORTATION DE VOLAILLES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661BA46E-BC10-5245-B6CE-9BB6176F480A}"/>
              </a:ext>
            </a:extLst>
          </p:cNvPr>
          <p:cNvSpPr txBox="1"/>
          <p:nvPr/>
        </p:nvSpPr>
        <p:spPr>
          <a:xfrm>
            <a:off x="766482" y="486888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FB0401"/>
                </a:solidFill>
                <a:latin typeface="RF Dewi" pitchFamily="2" charset="77"/>
                <a:ea typeface="Lato Black" charset="0"/>
                <a:cs typeface="Lato Black" charset="0"/>
              </a:rPr>
              <a:t>LA DÉMARCHE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D67A7C-DB09-1A46-82FD-3FB2907E5600}"/>
              </a:ext>
            </a:extLst>
          </p:cNvPr>
          <p:cNvSpPr txBox="1"/>
          <p:nvPr/>
        </p:nvSpPr>
        <p:spPr>
          <a:xfrm>
            <a:off x="8438438" y="6293224"/>
            <a:ext cx="3623574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9055484-2A70-7E45-ACD9-0A4DAD15B534}"/>
              </a:ext>
            </a:extLst>
          </p:cNvPr>
          <p:cNvSpPr txBox="1"/>
          <p:nvPr/>
        </p:nvSpPr>
        <p:spPr>
          <a:xfrm>
            <a:off x="94129" y="6316475"/>
            <a:ext cx="1344706" cy="4877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35388C5-DA51-95B1-B673-AAF9414F717D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9B8CB71-B7AC-9C3B-966B-691B3099B546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E2469758-F89B-D1B0-0A2B-C16C40481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BE025D68-B4FA-42D6-06E1-EED99569F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B962C59-0874-98F1-231C-FA41B8907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17" name="Parallelogram 4">
            <a:extLst>
              <a:ext uri="{FF2B5EF4-FFF2-40B4-BE49-F238E27FC236}">
                <a16:creationId xmlns:a16="http://schemas.microsoft.com/office/drawing/2014/main" id="{4B9E4F1D-190B-450C-CFDD-5BC80B830FBD}"/>
              </a:ext>
            </a:extLst>
          </p:cNvPr>
          <p:cNvSpPr/>
          <p:nvPr/>
        </p:nvSpPr>
        <p:spPr>
          <a:xfrm flipV="1">
            <a:off x="5812401" y="3844499"/>
            <a:ext cx="400409" cy="2129632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151777 w 1859817"/>
              <a:gd name="connsiteY0" fmla="*/ 3353605 h 3353605"/>
              <a:gd name="connsiteX1" fmla="*/ -1 w 1859817"/>
              <a:gd name="connsiteY1" fmla="*/ 0 h 3353605"/>
              <a:gd name="connsiteX2" fmla="*/ 1859817 w 1859817"/>
              <a:gd name="connsiteY2" fmla="*/ 0 h 3353605"/>
              <a:gd name="connsiteX0" fmla="*/ 0 w 1708040"/>
              <a:gd name="connsiteY0" fmla="*/ 3416799 h 3416799"/>
              <a:gd name="connsiteX1" fmla="*/ 529344 w 1708040"/>
              <a:gd name="connsiteY1" fmla="*/ 0 h 3416799"/>
              <a:gd name="connsiteX2" fmla="*/ 1708040 w 1708040"/>
              <a:gd name="connsiteY2" fmla="*/ 63194 h 3416799"/>
              <a:gd name="connsiteX0" fmla="*/ 0 w 1708040"/>
              <a:gd name="connsiteY0" fmla="*/ 3385202 h 3385202"/>
              <a:gd name="connsiteX1" fmla="*/ 516245 w 1708040"/>
              <a:gd name="connsiteY1" fmla="*/ 0 h 3385202"/>
              <a:gd name="connsiteX2" fmla="*/ 1708040 w 1708040"/>
              <a:gd name="connsiteY2" fmla="*/ 31597 h 3385202"/>
              <a:gd name="connsiteX0" fmla="*/ 0 w 1708040"/>
              <a:gd name="connsiteY0" fmla="*/ 3353605 h 3353605"/>
              <a:gd name="connsiteX1" fmla="*/ 503147 w 1708040"/>
              <a:gd name="connsiteY1" fmla="*/ 63194 h 3353605"/>
              <a:gd name="connsiteX2" fmla="*/ 1708040 w 1708040"/>
              <a:gd name="connsiteY2" fmla="*/ 0 h 3353605"/>
              <a:gd name="connsiteX0" fmla="*/ 0 w 1708040"/>
              <a:gd name="connsiteY0" fmla="*/ 3353605 h 3353605"/>
              <a:gd name="connsiteX1" fmla="*/ 1066381 w 1708040"/>
              <a:gd name="connsiteY1" fmla="*/ 0 h 3353605"/>
              <a:gd name="connsiteX2" fmla="*/ 1708040 w 1708040"/>
              <a:gd name="connsiteY2" fmla="*/ 0 h 3353605"/>
              <a:gd name="connsiteX0" fmla="*/ 0 w 4144358"/>
              <a:gd name="connsiteY0" fmla="*/ 3401000 h 3401000"/>
              <a:gd name="connsiteX1" fmla="*/ 1066381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01000 h 3401000"/>
              <a:gd name="connsiteX1" fmla="*/ 3306222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48395 h 3448395"/>
              <a:gd name="connsiteX1" fmla="*/ 3306222 w 4144358"/>
              <a:gd name="connsiteY1" fmla="*/ 0 h 3448395"/>
              <a:gd name="connsiteX2" fmla="*/ 4144358 w 4144358"/>
              <a:gd name="connsiteY2" fmla="*/ 47395 h 3448395"/>
              <a:gd name="connsiteX0" fmla="*/ 0 w 4144358"/>
              <a:gd name="connsiteY0" fmla="*/ 3401000 h 3401000"/>
              <a:gd name="connsiteX1" fmla="*/ 2554695 w 4144358"/>
              <a:gd name="connsiteY1" fmla="*/ 35548 h 3401000"/>
              <a:gd name="connsiteX2" fmla="*/ 4144358 w 4144358"/>
              <a:gd name="connsiteY2" fmla="*/ 0 h 34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4358" h="3401000">
                <a:moveTo>
                  <a:pt x="0" y="3401000"/>
                </a:moveTo>
                <a:lnTo>
                  <a:pt x="2554695" y="35548"/>
                </a:lnTo>
                <a:lnTo>
                  <a:pt x="4144358" y="0"/>
                </a:lnTo>
              </a:path>
            </a:pathLst>
          </a:custGeom>
          <a:noFill/>
          <a:ln w="38100">
            <a:solidFill>
              <a:schemeClr val="tx1">
                <a:lumMod val="90000"/>
                <a:lumOff val="10000"/>
              </a:schemeClr>
            </a:solidFill>
            <a:headEnd type="oval"/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8" name="Parallelogram 4">
            <a:extLst>
              <a:ext uri="{FF2B5EF4-FFF2-40B4-BE49-F238E27FC236}">
                <a16:creationId xmlns:a16="http://schemas.microsoft.com/office/drawing/2014/main" id="{814EF346-CC37-6211-D250-56B4587AF71A}"/>
              </a:ext>
            </a:extLst>
          </p:cNvPr>
          <p:cNvSpPr/>
          <p:nvPr/>
        </p:nvSpPr>
        <p:spPr>
          <a:xfrm rot="10800000">
            <a:off x="4680860" y="3788562"/>
            <a:ext cx="555695" cy="1132835"/>
          </a:xfrm>
          <a:custGeom>
            <a:avLst/>
            <a:gdLst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3" fmla="*/ 1859818 w 2808312"/>
              <a:gd name="connsiteY3" fmla="*/ 1584176 h 1584176"/>
              <a:gd name="connsiteX4" fmla="*/ 0 w 2808312"/>
              <a:gd name="connsiteY4" fmla="*/ 1584176 h 1584176"/>
              <a:gd name="connsiteX0" fmla="*/ 1859818 w 2808312"/>
              <a:gd name="connsiteY0" fmla="*/ 1584176 h 1675616"/>
              <a:gd name="connsiteX1" fmla="*/ 0 w 2808312"/>
              <a:gd name="connsiteY1" fmla="*/ 1584176 h 1675616"/>
              <a:gd name="connsiteX2" fmla="*/ 948494 w 2808312"/>
              <a:gd name="connsiteY2" fmla="*/ 0 h 1675616"/>
              <a:gd name="connsiteX3" fmla="*/ 2808312 w 2808312"/>
              <a:gd name="connsiteY3" fmla="*/ 0 h 1675616"/>
              <a:gd name="connsiteX4" fmla="*/ 1951258 w 2808312"/>
              <a:gd name="connsiteY4" fmla="*/ 1675616 h 1675616"/>
              <a:gd name="connsiteX0" fmla="*/ 1859818 w 2808312"/>
              <a:gd name="connsiteY0" fmla="*/ 1584176 h 1584176"/>
              <a:gd name="connsiteX1" fmla="*/ 0 w 2808312"/>
              <a:gd name="connsiteY1" fmla="*/ 1584176 h 1584176"/>
              <a:gd name="connsiteX2" fmla="*/ 948494 w 2808312"/>
              <a:gd name="connsiteY2" fmla="*/ 0 h 1584176"/>
              <a:gd name="connsiteX3" fmla="*/ 2808312 w 2808312"/>
              <a:gd name="connsiteY3" fmla="*/ 0 h 1584176"/>
              <a:gd name="connsiteX0" fmla="*/ 0 w 2808312"/>
              <a:gd name="connsiteY0" fmla="*/ 1584176 h 1584176"/>
              <a:gd name="connsiteX1" fmla="*/ 948494 w 2808312"/>
              <a:gd name="connsiteY1" fmla="*/ 0 h 1584176"/>
              <a:gd name="connsiteX2" fmla="*/ 2808312 w 2808312"/>
              <a:gd name="connsiteY2" fmla="*/ 0 h 1584176"/>
              <a:gd name="connsiteX0" fmla="*/ 151777 w 1859817"/>
              <a:gd name="connsiteY0" fmla="*/ 3353605 h 3353605"/>
              <a:gd name="connsiteX1" fmla="*/ -1 w 1859817"/>
              <a:gd name="connsiteY1" fmla="*/ 0 h 3353605"/>
              <a:gd name="connsiteX2" fmla="*/ 1859817 w 1859817"/>
              <a:gd name="connsiteY2" fmla="*/ 0 h 3353605"/>
              <a:gd name="connsiteX0" fmla="*/ 0 w 1708040"/>
              <a:gd name="connsiteY0" fmla="*/ 3416799 h 3416799"/>
              <a:gd name="connsiteX1" fmla="*/ 529344 w 1708040"/>
              <a:gd name="connsiteY1" fmla="*/ 0 h 3416799"/>
              <a:gd name="connsiteX2" fmla="*/ 1708040 w 1708040"/>
              <a:gd name="connsiteY2" fmla="*/ 63194 h 3416799"/>
              <a:gd name="connsiteX0" fmla="*/ 0 w 1708040"/>
              <a:gd name="connsiteY0" fmla="*/ 3385202 h 3385202"/>
              <a:gd name="connsiteX1" fmla="*/ 516245 w 1708040"/>
              <a:gd name="connsiteY1" fmla="*/ 0 h 3385202"/>
              <a:gd name="connsiteX2" fmla="*/ 1708040 w 1708040"/>
              <a:gd name="connsiteY2" fmla="*/ 31597 h 3385202"/>
              <a:gd name="connsiteX0" fmla="*/ 0 w 1708040"/>
              <a:gd name="connsiteY0" fmla="*/ 3353605 h 3353605"/>
              <a:gd name="connsiteX1" fmla="*/ 503147 w 1708040"/>
              <a:gd name="connsiteY1" fmla="*/ 63194 h 3353605"/>
              <a:gd name="connsiteX2" fmla="*/ 1708040 w 1708040"/>
              <a:gd name="connsiteY2" fmla="*/ 0 h 3353605"/>
              <a:gd name="connsiteX0" fmla="*/ 0 w 1708040"/>
              <a:gd name="connsiteY0" fmla="*/ 3353605 h 3353605"/>
              <a:gd name="connsiteX1" fmla="*/ 1066381 w 1708040"/>
              <a:gd name="connsiteY1" fmla="*/ 0 h 3353605"/>
              <a:gd name="connsiteX2" fmla="*/ 1708040 w 1708040"/>
              <a:gd name="connsiteY2" fmla="*/ 0 h 3353605"/>
              <a:gd name="connsiteX0" fmla="*/ 0 w 4144358"/>
              <a:gd name="connsiteY0" fmla="*/ 3401000 h 3401000"/>
              <a:gd name="connsiteX1" fmla="*/ 1066381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01000 h 3401000"/>
              <a:gd name="connsiteX1" fmla="*/ 3306222 w 4144358"/>
              <a:gd name="connsiteY1" fmla="*/ 47395 h 3401000"/>
              <a:gd name="connsiteX2" fmla="*/ 4144358 w 4144358"/>
              <a:gd name="connsiteY2" fmla="*/ 0 h 3401000"/>
              <a:gd name="connsiteX0" fmla="*/ 0 w 4144358"/>
              <a:gd name="connsiteY0" fmla="*/ 3448395 h 3448395"/>
              <a:gd name="connsiteX1" fmla="*/ 3306222 w 4144358"/>
              <a:gd name="connsiteY1" fmla="*/ 0 h 3448395"/>
              <a:gd name="connsiteX2" fmla="*/ 4144358 w 4144358"/>
              <a:gd name="connsiteY2" fmla="*/ 47395 h 3448395"/>
              <a:gd name="connsiteX0" fmla="*/ 0 w 4144358"/>
              <a:gd name="connsiteY0" fmla="*/ 3401000 h 3401000"/>
              <a:gd name="connsiteX1" fmla="*/ 2554695 w 4144358"/>
              <a:gd name="connsiteY1" fmla="*/ 35548 h 3401000"/>
              <a:gd name="connsiteX2" fmla="*/ 4144358 w 4144358"/>
              <a:gd name="connsiteY2" fmla="*/ 0 h 34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4358" h="3401000">
                <a:moveTo>
                  <a:pt x="0" y="3401000"/>
                </a:moveTo>
                <a:lnTo>
                  <a:pt x="2554695" y="35548"/>
                </a:lnTo>
                <a:lnTo>
                  <a:pt x="4144358" y="0"/>
                </a:lnTo>
              </a:path>
            </a:pathLst>
          </a:custGeom>
          <a:noFill/>
          <a:ln w="38100">
            <a:solidFill>
              <a:schemeClr val="tx1">
                <a:lumMod val="90000"/>
                <a:lumOff val="10000"/>
              </a:schemeClr>
            </a:solidFill>
            <a:headEnd type="oval"/>
            <a:tailEnd type="oval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135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7A9D3716-CA63-EC54-DCFE-D35B1E9F7ED9}"/>
              </a:ext>
            </a:extLst>
          </p:cNvPr>
          <p:cNvSpPr txBox="1"/>
          <p:nvPr/>
        </p:nvSpPr>
        <p:spPr>
          <a:xfrm>
            <a:off x="6366959" y="5598859"/>
            <a:ext cx="416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2400" b="1" dirty="0">
                <a:solidFill>
                  <a:srgbClr val="172144"/>
                </a:solidFill>
                <a:latin typeface="Century Gothic" panose="020B0502020202020204" pitchFamily="34" charset="0"/>
              </a:rPr>
              <a:t>4°</a:t>
            </a:r>
          </a:p>
          <a:p>
            <a:pPr defTabSz="228554"/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Clustering : CAH et K-Means</a:t>
            </a:r>
          </a:p>
        </p:txBody>
      </p:sp>
      <p:sp>
        <p:nvSpPr>
          <p:cNvPr id="21" name="TextBox 39">
            <a:extLst>
              <a:ext uri="{FF2B5EF4-FFF2-40B4-BE49-F238E27FC236}">
                <a16:creationId xmlns:a16="http://schemas.microsoft.com/office/drawing/2014/main" id="{7FDE4DAC-32B6-ED46-ED61-AB10828860D3}"/>
              </a:ext>
            </a:extLst>
          </p:cNvPr>
          <p:cNvSpPr txBox="1"/>
          <p:nvPr/>
        </p:nvSpPr>
        <p:spPr>
          <a:xfrm>
            <a:off x="919657" y="4552409"/>
            <a:ext cx="3671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sz="2400" b="1" dirty="0">
                <a:solidFill>
                  <a:srgbClr val="172144"/>
                </a:solidFill>
                <a:latin typeface="Century Gothic" panose="020B0502020202020204" pitchFamily="34" charset="0"/>
              </a:rPr>
              <a:t>5°</a:t>
            </a:r>
          </a:p>
          <a:p>
            <a:pPr algn="r" defTabSz="228554"/>
            <a:r>
              <a:rPr lang="en-US" sz="1600" dirty="0" err="1">
                <a:solidFill>
                  <a:srgbClr val="172144"/>
                </a:solidFill>
                <a:latin typeface="Century Gothic" panose="020B0502020202020204" pitchFamily="34" charset="0"/>
              </a:rPr>
              <a:t>Sélection</a:t>
            </a:r>
            <a:r>
              <a:rPr lang="en-US" sz="1600" dirty="0">
                <a:solidFill>
                  <a:srgbClr val="172144"/>
                </a:solidFill>
                <a:latin typeface="Century Gothic" panose="020B0502020202020204" pitchFamily="34" charset="0"/>
              </a:rPr>
              <a:t> des pays pour exportations</a:t>
            </a:r>
          </a:p>
        </p:txBody>
      </p:sp>
    </p:spTree>
    <p:extLst>
      <p:ext uri="{BB962C8B-B14F-4D97-AF65-F5344CB8AC3E}">
        <p14:creationId xmlns:p14="http://schemas.microsoft.com/office/powerpoint/2010/main" val="31366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23" grpId="0" animBg="1"/>
          <p:bldP spid="39" grpId="0" animBg="1"/>
          <p:bldP spid="40" grpId="0"/>
          <p:bldP spid="41" grpId="0"/>
          <p:bldP spid="42" grpId="0" animBg="1"/>
          <p:bldP spid="43" grpId="0" animBg="1"/>
          <p:bldP spid="44" grpId="0"/>
          <p:bldP spid="45" grpId="0"/>
          <p:bldP spid="17" grpId="0" animBg="1"/>
          <p:bldP spid="18" grpId="0" animBg="1"/>
          <p:bldP spid="19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49" presetClass="entr" presetSubtype="0" decel="10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3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 animBg="1"/>
          <p:bldP spid="23" grpId="0" animBg="1"/>
          <p:bldP spid="39" grpId="0" animBg="1"/>
          <p:bldP spid="40" grpId="0"/>
          <p:bldP spid="41" grpId="0"/>
          <p:bldP spid="42" grpId="0" animBg="1"/>
          <p:bldP spid="43" grpId="0" animBg="1"/>
          <p:bldP spid="44" grpId="0"/>
          <p:bldP spid="45" grpId="0"/>
          <p:bldP spid="17" grpId="0" animBg="1"/>
          <p:bldP spid="18" grpId="0" animBg="1"/>
          <p:bldP spid="19" grpId="0"/>
          <p:bldP spid="2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30" y="344383"/>
            <a:ext cx="3566584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ANALYSE PESTEL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6C6BB1-A247-A364-2C78-4DA6B1E3CDCE}"/>
              </a:ext>
            </a:extLst>
          </p:cNvPr>
          <p:cNvSpPr txBox="1"/>
          <p:nvPr/>
        </p:nvSpPr>
        <p:spPr>
          <a:xfrm>
            <a:off x="8380759" y="1471717"/>
            <a:ext cx="245758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36291D"/>
                </a:solidFill>
                <a:latin typeface="RF Dewi Semibold" pitchFamily="2" charset="77"/>
              </a:rPr>
              <a:t>AJOUT DE VARIABLES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(issues des bilans alimentaires)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4492996-F638-1534-32B4-074EE0681795}"/>
              </a:ext>
            </a:extLst>
          </p:cNvPr>
          <p:cNvSpPr txBox="1"/>
          <p:nvPr/>
        </p:nvSpPr>
        <p:spPr>
          <a:xfrm>
            <a:off x="603452" y="1607606"/>
            <a:ext cx="1690286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POLITIQUE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5D0175-2FBE-5E9B-978A-90AC03FC1E36}"/>
              </a:ext>
            </a:extLst>
          </p:cNvPr>
          <p:cNvSpPr txBox="1"/>
          <p:nvPr/>
        </p:nvSpPr>
        <p:spPr>
          <a:xfrm>
            <a:off x="1753084" y="5150565"/>
            <a:ext cx="1690286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ÉCONOMIQUE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1F334E2-7447-32B0-0BBA-606B715907DA}"/>
              </a:ext>
            </a:extLst>
          </p:cNvPr>
          <p:cNvSpPr txBox="1"/>
          <p:nvPr/>
        </p:nvSpPr>
        <p:spPr>
          <a:xfrm>
            <a:off x="2710570" y="1607606"/>
            <a:ext cx="2020797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SOCIOCULTUREL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1BD0057-93AE-93BA-BE28-5B2CB2133AF9}"/>
              </a:ext>
            </a:extLst>
          </p:cNvPr>
          <p:cNvSpPr txBox="1"/>
          <p:nvPr/>
        </p:nvSpPr>
        <p:spPr>
          <a:xfrm>
            <a:off x="3887643" y="5150565"/>
            <a:ext cx="1860971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TECHNOLOGIQUE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311C57C-476E-61FE-5BE2-F341F3D2FF61}"/>
              </a:ext>
            </a:extLst>
          </p:cNvPr>
          <p:cNvSpPr txBox="1"/>
          <p:nvPr/>
        </p:nvSpPr>
        <p:spPr>
          <a:xfrm>
            <a:off x="4756031" y="1606807"/>
            <a:ext cx="2371131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ENVIRONNEMENTAL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2D5B8C2-465D-C7CF-9D5B-053D88997B46}"/>
              </a:ext>
            </a:extLst>
          </p:cNvPr>
          <p:cNvSpPr txBox="1"/>
          <p:nvPr/>
        </p:nvSpPr>
        <p:spPr>
          <a:xfrm>
            <a:off x="6176375" y="5150564"/>
            <a:ext cx="1690286" cy="29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00" b="1" spc="300" dirty="0">
                <a:solidFill>
                  <a:srgbClr val="36291D"/>
                </a:solidFill>
                <a:latin typeface="RF Dewi Ultrabold" pitchFamily="2" charset="77"/>
              </a:rPr>
              <a:t>LÉGAL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D280DC3-9415-35AA-D77F-41D788A2D495}"/>
              </a:ext>
            </a:extLst>
          </p:cNvPr>
          <p:cNvSpPr txBox="1"/>
          <p:nvPr/>
        </p:nvSpPr>
        <p:spPr>
          <a:xfrm>
            <a:off x="735098" y="2049064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Stabilité politique</a:t>
            </a: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7AD8E867-B4A7-59C5-709F-90D2306442DB}"/>
              </a:ext>
            </a:extLst>
          </p:cNvPr>
          <p:cNvGrpSpPr/>
          <p:nvPr/>
        </p:nvGrpSpPr>
        <p:grpSpPr>
          <a:xfrm>
            <a:off x="756030" y="2483867"/>
            <a:ext cx="1322936" cy="371958"/>
            <a:chOff x="892952" y="3137892"/>
            <a:chExt cx="1107747" cy="371958"/>
          </a:xfrm>
        </p:grpSpPr>
        <p:sp>
          <p:nvSpPr>
            <p:cNvPr id="40" name="Accolade ouvrante 39">
              <a:extLst>
                <a:ext uri="{FF2B5EF4-FFF2-40B4-BE49-F238E27FC236}">
                  <a16:creationId xmlns:a16="http://schemas.microsoft.com/office/drawing/2014/main" id="{1C3A4E31-E52F-00BC-A448-A80BA080F953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7" name="Connecteur droit avec flèche 76">
              <a:extLst>
                <a:ext uri="{FF2B5EF4-FFF2-40B4-BE49-F238E27FC236}">
                  <a16:creationId xmlns:a16="http://schemas.microsoft.com/office/drawing/2014/main" id="{6FA294D0-EF77-6C39-E1C8-356777A0490C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Hexagone 78">
            <a:extLst>
              <a:ext uri="{FF2B5EF4-FFF2-40B4-BE49-F238E27FC236}">
                <a16:creationId xmlns:a16="http://schemas.microsoft.com/office/drawing/2014/main" id="{EDD39372-D0AE-B1B3-E4EE-621D5568DA83}"/>
              </a:ext>
            </a:extLst>
          </p:cNvPr>
          <p:cNvSpPr/>
          <p:nvPr/>
        </p:nvSpPr>
        <p:spPr>
          <a:xfrm>
            <a:off x="782391" y="3366990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781F17"/>
              </a:gs>
              <a:gs pos="100000">
                <a:srgbClr val="C00000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Hexagone 81">
            <a:extLst>
              <a:ext uri="{FF2B5EF4-FFF2-40B4-BE49-F238E27FC236}">
                <a16:creationId xmlns:a16="http://schemas.microsoft.com/office/drawing/2014/main" id="{6AE09D9B-C573-EE30-3CD6-725D0B2049B5}"/>
              </a:ext>
            </a:extLst>
          </p:cNvPr>
          <p:cNvSpPr/>
          <p:nvPr/>
        </p:nvSpPr>
        <p:spPr>
          <a:xfrm>
            <a:off x="881808" y="3452055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AB2D2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Hexagone 84">
            <a:extLst>
              <a:ext uri="{FF2B5EF4-FFF2-40B4-BE49-F238E27FC236}">
                <a16:creationId xmlns:a16="http://schemas.microsoft.com/office/drawing/2014/main" id="{AAF47904-169D-BACF-C972-DE33B7F51AB7}"/>
              </a:ext>
            </a:extLst>
          </p:cNvPr>
          <p:cNvSpPr/>
          <p:nvPr/>
        </p:nvSpPr>
        <p:spPr>
          <a:xfrm>
            <a:off x="950853" y="3511133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C0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Graphique 44" descr="Banque avec un remplissage uni">
            <a:extLst>
              <a:ext uri="{FF2B5EF4-FFF2-40B4-BE49-F238E27FC236}">
                <a16:creationId xmlns:a16="http://schemas.microsoft.com/office/drawing/2014/main" id="{7A9146D5-2BF0-81C3-F22A-353EFE2D8A9B}"/>
              </a:ext>
            </a:extLst>
          </p:cNvPr>
          <p:cNvSpPr/>
          <p:nvPr/>
        </p:nvSpPr>
        <p:spPr>
          <a:xfrm>
            <a:off x="1228190" y="3728379"/>
            <a:ext cx="437270" cy="414256"/>
          </a:xfrm>
          <a:custGeom>
            <a:avLst/>
            <a:gdLst>
              <a:gd name="connsiteX0" fmla="*/ 657225 w 723900"/>
              <a:gd name="connsiteY0" fmla="*/ 600075 h 685800"/>
              <a:gd name="connsiteX1" fmla="*/ 657225 w 723900"/>
              <a:gd name="connsiteY1" fmla="*/ 581025 h 685800"/>
              <a:gd name="connsiteX2" fmla="*/ 619125 w 723900"/>
              <a:gd name="connsiteY2" fmla="*/ 581025 h 685800"/>
              <a:gd name="connsiteX3" fmla="*/ 619125 w 723900"/>
              <a:gd name="connsiteY3" fmla="*/ 257175 h 685800"/>
              <a:gd name="connsiteX4" fmla="*/ 657225 w 723900"/>
              <a:gd name="connsiteY4" fmla="*/ 257175 h 685800"/>
              <a:gd name="connsiteX5" fmla="*/ 657225 w 723900"/>
              <a:gd name="connsiteY5" fmla="*/ 238125 h 685800"/>
              <a:gd name="connsiteX6" fmla="*/ 685800 w 723900"/>
              <a:gd name="connsiteY6" fmla="*/ 238125 h 685800"/>
              <a:gd name="connsiteX7" fmla="*/ 685800 w 723900"/>
              <a:gd name="connsiteY7" fmla="*/ 180975 h 685800"/>
              <a:gd name="connsiteX8" fmla="*/ 657225 w 723900"/>
              <a:gd name="connsiteY8" fmla="*/ 180975 h 685800"/>
              <a:gd name="connsiteX9" fmla="*/ 361950 w 723900"/>
              <a:gd name="connsiteY9" fmla="*/ 0 h 685800"/>
              <a:gd name="connsiteX10" fmla="*/ 66675 w 723900"/>
              <a:gd name="connsiteY10" fmla="*/ 180975 h 685800"/>
              <a:gd name="connsiteX11" fmla="*/ 38100 w 723900"/>
              <a:gd name="connsiteY11" fmla="*/ 180975 h 685800"/>
              <a:gd name="connsiteX12" fmla="*/ 38100 w 723900"/>
              <a:gd name="connsiteY12" fmla="*/ 238125 h 685800"/>
              <a:gd name="connsiteX13" fmla="*/ 66675 w 723900"/>
              <a:gd name="connsiteY13" fmla="*/ 238125 h 685800"/>
              <a:gd name="connsiteX14" fmla="*/ 66675 w 723900"/>
              <a:gd name="connsiteY14" fmla="*/ 257175 h 685800"/>
              <a:gd name="connsiteX15" fmla="*/ 104775 w 723900"/>
              <a:gd name="connsiteY15" fmla="*/ 257175 h 685800"/>
              <a:gd name="connsiteX16" fmla="*/ 104775 w 723900"/>
              <a:gd name="connsiteY16" fmla="*/ 581025 h 685800"/>
              <a:gd name="connsiteX17" fmla="*/ 66675 w 723900"/>
              <a:gd name="connsiteY17" fmla="*/ 581025 h 685800"/>
              <a:gd name="connsiteX18" fmla="*/ 66675 w 723900"/>
              <a:gd name="connsiteY18" fmla="*/ 600075 h 685800"/>
              <a:gd name="connsiteX19" fmla="*/ 0 w 723900"/>
              <a:gd name="connsiteY19" fmla="*/ 647700 h 685800"/>
              <a:gd name="connsiteX20" fmla="*/ 0 w 723900"/>
              <a:gd name="connsiteY20" fmla="*/ 685800 h 685800"/>
              <a:gd name="connsiteX21" fmla="*/ 361950 w 723900"/>
              <a:gd name="connsiteY21" fmla="*/ 685800 h 685800"/>
              <a:gd name="connsiteX22" fmla="*/ 723900 w 723900"/>
              <a:gd name="connsiteY22" fmla="*/ 685800 h 685800"/>
              <a:gd name="connsiteX23" fmla="*/ 723900 w 723900"/>
              <a:gd name="connsiteY23" fmla="*/ 647700 h 685800"/>
              <a:gd name="connsiteX24" fmla="*/ 657225 w 723900"/>
              <a:gd name="connsiteY24" fmla="*/ 600075 h 685800"/>
              <a:gd name="connsiteX25" fmla="*/ 219075 w 723900"/>
              <a:gd name="connsiteY25" fmla="*/ 581025 h 685800"/>
              <a:gd name="connsiteX26" fmla="*/ 161925 w 723900"/>
              <a:gd name="connsiteY26" fmla="*/ 581025 h 685800"/>
              <a:gd name="connsiteX27" fmla="*/ 161925 w 723900"/>
              <a:gd name="connsiteY27" fmla="*/ 257175 h 685800"/>
              <a:gd name="connsiteX28" fmla="*/ 219075 w 723900"/>
              <a:gd name="connsiteY28" fmla="*/ 257175 h 685800"/>
              <a:gd name="connsiteX29" fmla="*/ 219075 w 723900"/>
              <a:gd name="connsiteY29" fmla="*/ 581025 h 685800"/>
              <a:gd name="connsiteX30" fmla="*/ 333375 w 723900"/>
              <a:gd name="connsiteY30" fmla="*/ 581025 h 685800"/>
              <a:gd name="connsiteX31" fmla="*/ 276225 w 723900"/>
              <a:gd name="connsiteY31" fmla="*/ 581025 h 685800"/>
              <a:gd name="connsiteX32" fmla="*/ 276225 w 723900"/>
              <a:gd name="connsiteY32" fmla="*/ 257175 h 685800"/>
              <a:gd name="connsiteX33" fmla="*/ 333375 w 723900"/>
              <a:gd name="connsiteY33" fmla="*/ 257175 h 685800"/>
              <a:gd name="connsiteX34" fmla="*/ 333375 w 723900"/>
              <a:gd name="connsiteY34" fmla="*/ 581025 h 685800"/>
              <a:gd name="connsiteX35" fmla="*/ 352425 w 723900"/>
              <a:gd name="connsiteY35" fmla="*/ 161925 h 685800"/>
              <a:gd name="connsiteX36" fmla="*/ 314325 w 723900"/>
              <a:gd name="connsiteY36" fmla="*/ 123825 h 685800"/>
              <a:gd name="connsiteX37" fmla="*/ 352425 w 723900"/>
              <a:gd name="connsiteY37" fmla="*/ 85725 h 685800"/>
              <a:gd name="connsiteX38" fmla="*/ 390525 w 723900"/>
              <a:gd name="connsiteY38" fmla="*/ 123825 h 685800"/>
              <a:gd name="connsiteX39" fmla="*/ 352425 w 723900"/>
              <a:gd name="connsiteY39" fmla="*/ 161925 h 685800"/>
              <a:gd name="connsiteX40" fmla="*/ 447675 w 723900"/>
              <a:gd name="connsiteY40" fmla="*/ 581025 h 685800"/>
              <a:gd name="connsiteX41" fmla="*/ 390525 w 723900"/>
              <a:gd name="connsiteY41" fmla="*/ 581025 h 685800"/>
              <a:gd name="connsiteX42" fmla="*/ 390525 w 723900"/>
              <a:gd name="connsiteY42" fmla="*/ 257175 h 685800"/>
              <a:gd name="connsiteX43" fmla="*/ 447675 w 723900"/>
              <a:gd name="connsiteY43" fmla="*/ 257175 h 685800"/>
              <a:gd name="connsiteX44" fmla="*/ 447675 w 723900"/>
              <a:gd name="connsiteY44" fmla="*/ 581025 h 685800"/>
              <a:gd name="connsiteX45" fmla="*/ 561975 w 723900"/>
              <a:gd name="connsiteY45" fmla="*/ 581025 h 685800"/>
              <a:gd name="connsiteX46" fmla="*/ 504825 w 723900"/>
              <a:gd name="connsiteY46" fmla="*/ 581025 h 685800"/>
              <a:gd name="connsiteX47" fmla="*/ 504825 w 723900"/>
              <a:gd name="connsiteY47" fmla="*/ 257175 h 685800"/>
              <a:gd name="connsiteX48" fmla="*/ 561975 w 723900"/>
              <a:gd name="connsiteY48" fmla="*/ 257175 h 685800"/>
              <a:gd name="connsiteX49" fmla="*/ 561975 w 723900"/>
              <a:gd name="connsiteY49" fmla="*/ 581025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23900" h="685800">
                <a:moveTo>
                  <a:pt x="657225" y="600075"/>
                </a:moveTo>
                <a:lnTo>
                  <a:pt x="657225" y="581025"/>
                </a:lnTo>
                <a:lnTo>
                  <a:pt x="619125" y="581025"/>
                </a:lnTo>
                <a:lnTo>
                  <a:pt x="619125" y="257175"/>
                </a:lnTo>
                <a:lnTo>
                  <a:pt x="657225" y="257175"/>
                </a:lnTo>
                <a:lnTo>
                  <a:pt x="657225" y="238125"/>
                </a:lnTo>
                <a:lnTo>
                  <a:pt x="685800" y="238125"/>
                </a:lnTo>
                <a:lnTo>
                  <a:pt x="685800" y="180975"/>
                </a:lnTo>
                <a:lnTo>
                  <a:pt x="657225" y="180975"/>
                </a:lnTo>
                <a:lnTo>
                  <a:pt x="361950" y="0"/>
                </a:lnTo>
                <a:lnTo>
                  <a:pt x="66675" y="180975"/>
                </a:lnTo>
                <a:lnTo>
                  <a:pt x="38100" y="180975"/>
                </a:lnTo>
                <a:lnTo>
                  <a:pt x="38100" y="238125"/>
                </a:lnTo>
                <a:lnTo>
                  <a:pt x="66675" y="238125"/>
                </a:lnTo>
                <a:lnTo>
                  <a:pt x="66675" y="257175"/>
                </a:lnTo>
                <a:lnTo>
                  <a:pt x="104775" y="257175"/>
                </a:lnTo>
                <a:lnTo>
                  <a:pt x="104775" y="581025"/>
                </a:lnTo>
                <a:lnTo>
                  <a:pt x="66675" y="581025"/>
                </a:lnTo>
                <a:lnTo>
                  <a:pt x="66675" y="600075"/>
                </a:lnTo>
                <a:lnTo>
                  <a:pt x="0" y="647700"/>
                </a:lnTo>
                <a:lnTo>
                  <a:pt x="0" y="685800"/>
                </a:lnTo>
                <a:lnTo>
                  <a:pt x="361950" y="685800"/>
                </a:lnTo>
                <a:lnTo>
                  <a:pt x="723900" y="685800"/>
                </a:lnTo>
                <a:lnTo>
                  <a:pt x="723900" y="647700"/>
                </a:lnTo>
                <a:lnTo>
                  <a:pt x="657225" y="600075"/>
                </a:lnTo>
                <a:close/>
                <a:moveTo>
                  <a:pt x="219075" y="581025"/>
                </a:moveTo>
                <a:lnTo>
                  <a:pt x="161925" y="581025"/>
                </a:lnTo>
                <a:lnTo>
                  <a:pt x="161925" y="257175"/>
                </a:lnTo>
                <a:lnTo>
                  <a:pt x="219075" y="257175"/>
                </a:lnTo>
                <a:lnTo>
                  <a:pt x="219075" y="581025"/>
                </a:lnTo>
                <a:close/>
                <a:moveTo>
                  <a:pt x="333375" y="581025"/>
                </a:moveTo>
                <a:lnTo>
                  <a:pt x="276225" y="581025"/>
                </a:lnTo>
                <a:lnTo>
                  <a:pt x="276225" y="257175"/>
                </a:lnTo>
                <a:lnTo>
                  <a:pt x="333375" y="257175"/>
                </a:lnTo>
                <a:lnTo>
                  <a:pt x="333375" y="581025"/>
                </a:lnTo>
                <a:close/>
                <a:moveTo>
                  <a:pt x="352425" y="161925"/>
                </a:moveTo>
                <a:cubicBezTo>
                  <a:pt x="331470" y="161925"/>
                  <a:pt x="314325" y="144780"/>
                  <a:pt x="314325" y="123825"/>
                </a:cubicBezTo>
                <a:cubicBezTo>
                  <a:pt x="314325" y="102870"/>
                  <a:pt x="331470" y="85725"/>
                  <a:pt x="352425" y="85725"/>
                </a:cubicBezTo>
                <a:cubicBezTo>
                  <a:pt x="373380" y="85725"/>
                  <a:pt x="390525" y="102870"/>
                  <a:pt x="390525" y="123825"/>
                </a:cubicBezTo>
                <a:cubicBezTo>
                  <a:pt x="390525" y="144780"/>
                  <a:pt x="373380" y="161925"/>
                  <a:pt x="352425" y="161925"/>
                </a:cubicBezTo>
                <a:close/>
                <a:moveTo>
                  <a:pt x="447675" y="581025"/>
                </a:moveTo>
                <a:lnTo>
                  <a:pt x="390525" y="581025"/>
                </a:lnTo>
                <a:lnTo>
                  <a:pt x="390525" y="257175"/>
                </a:lnTo>
                <a:lnTo>
                  <a:pt x="447675" y="257175"/>
                </a:lnTo>
                <a:lnTo>
                  <a:pt x="447675" y="581025"/>
                </a:lnTo>
                <a:close/>
                <a:moveTo>
                  <a:pt x="561975" y="581025"/>
                </a:moveTo>
                <a:lnTo>
                  <a:pt x="504825" y="581025"/>
                </a:lnTo>
                <a:lnTo>
                  <a:pt x="504825" y="257175"/>
                </a:lnTo>
                <a:lnTo>
                  <a:pt x="561975" y="257175"/>
                </a:lnTo>
                <a:lnTo>
                  <a:pt x="561975" y="581025"/>
                </a:lnTo>
                <a:close/>
              </a:path>
            </a:pathLst>
          </a:custGeom>
          <a:gradFill>
            <a:gsLst>
              <a:gs pos="8000">
                <a:srgbClr val="781F17"/>
              </a:gs>
              <a:gs pos="100000">
                <a:srgbClr val="FB0401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7" name="Hexagone 86">
            <a:extLst>
              <a:ext uri="{FF2B5EF4-FFF2-40B4-BE49-F238E27FC236}">
                <a16:creationId xmlns:a16="http://schemas.microsoft.com/office/drawing/2014/main" id="{2E21A906-99D6-03CF-6A77-B52D28A4A70D}"/>
              </a:ext>
            </a:extLst>
          </p:cNvPr>
          <p:cNvSpPr/>
          <p:nvPr/>
        </p:nvSpPr>
        <p:spPr>
          <a:xfrm>
            <a:off x="1223226" y="3141588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781F17"/>
              </a:gs>
              <a:gs pos="100000">
                <a:srgbClr val="C00000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RF Dewi Black" pitchFamily="2" charset="77"/>
              </a:rPr>
              <a:t>P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20" name="Hexagone 119">
            <a:extLst>
              <a:ext uri="{FF2B5EF4-FFF2-40B4-BE49-F238E27FC236}">
                <a16:creationId xmlns:a16="http://schemas.microsoft.com/office/drawing/2014/main" id="{7F5AE3D8-E43D-BC80-852A-EC9FD27D9227}"/>
              </a:ext>
            </a:extLst>
          </p:cNvPr>
          <p:cNvSpPr/>
          <p:nvPr/>
        </p:nvSpPr>
        <p:spPr>
          <a:xfrm>
            <a:off x="3020576" y="3366990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Hexagone 120">
            <a:extLst>
              <a:ext uri="{FF2B5EF4-FFF2-40B4-BE49-F238E27FC236}">
                <a16:creationId xmlns:a16="http://schemas.microsoft.com/office/drawing/2014/main" id="{802097AF-FB79-8566-9787-2DD8B223DB4A}"/>
              </a:ext>
            </a:extLst>
          </p:cNvPr>
          <p:cNvSpPr/>
          <p:nvPr/>
        </p:nvSpPr>
        <p:spPr>
          <a:xfrm>
            <a:off x="3119993" y="3452055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Hexagone 121">
            <a:extLst>
              <a:ext uri="{FF2B5EF4-FFF2-40B4-BE49-F238E27FC236}">
                <a16:creationId xmlns:a16="http://schemas.microsoft.com/office/drawing/2014/main" id="{56AE37FC-6DBA-0CD1-C247-FE6673D78996}"/>
              </a:ext>
            </a:extLst>
          </p:cNvPr>
          <p:cNvSpPr/>
          <p:nvPr/>
        </p:nvSpPr>
        <p:spPr>
          <a:xfrm>
            <a:off x="3189038" y="3511133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Hexagone 123">
            <a:extLst>
              <a:ext uri="{FF2B5EF4-FFF2-40B4-BE49-F238E27FC236}">
                <a16:creationId xmlns:a16="http://schemas.microsoft.com/office/drawing/2014/main" id="{A243E751-D65C-1F07-0D16-6D6CDEA4363F}"/>
              </a:ext>
            </a:extLst>
          </p:cNvPr>
          <p:cNvSpPr/>
          <p:nvPr/>
        </p:nvSpPr>
        <p:spPr>
          <a:xfrm>
            <a:off x="3461411" y="3141588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RF Dewi Black" pitchFamily="2" charset="77"/>
              </a:rPr>
              <a:t>S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25" name="Hexagone 124">
            <a:extLst>
              <a:ext uri="{FF2B5EF4-FFF2-40B4-BE49-F238E27FC236}">
                <a16:creationId xmlns:a16="http://schemas.microsoft.com/office/drawing/2014/main" id="{1AEA1C7B-1191-9191-0215-FF742D2B19A8}"/>
              </a:ext>
            </a:extLst>
          </p:cNvPr>
          <p:cNvSpPr/>
          <p:nvPr/>
        </p:nvSpPr>
        <p:spPr>
          <a:xfrm>
            <a:off x="4129025" y="2773529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29000">
                <a:schemeClr val="accent2"/>
              </a:gs>
              <a:gs pos="100000">
                <a:srgbClr val="FFC000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Hexagone 125">
            <a:extLst>
              <a:ext uri="{FF2B5EF4-FFF2-40B4-BE49-F238E27FC236}">
                <a16:creationId xmlns:a16="http://schemas.microsoft.com/office/drawing/2014/main" id="{41160656-D323-64F7-FC9E-0D489949C619}"/>
              </a:ext>
            </a:extLst>
          </p:cNvPr>
          <p:cNvSpPr/>
          <p:nvPr/>
        </p:nvSpPr>
        <p:spPr>
          <a:xfrm>
            <a:off x="4228442" y="2858594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Hexagone 126">
            <a:extLst>
              <a:ext uri="{FF2B5EF4-FFF2-40B4-BE49-F238E27FC236}">
                <a16:creationId xmlns:a16="http://schemas.microsoft.com/office/drawing/2014/main" id="{666AD3AE-E105-044D-014D-2C2F1577B6E5}"/>
              </a:ext>
            </a:extLst>
          </p:cNvPr>
          <p:cNvSpPr/>
          <p:nvPr/>
        </p:nvSpPr>
        <p:spPr>
          <a:xfrm>
            <a:off x="4297487" y="2917672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Hexagone 128">
            <a:extLst>
              <a:ext uri="{FF2B5EF4-FFF2-40B4-BE49-F238E27FC236}">
                <a16:creationId xmlns:a16="http://schemas.microsoft.com/office/drawing/2014/main" id="{2E13515B-B610-C0D9-7451-59B86822F47D}"/>
              </a:ext>
            </a:extLst>
          </p:cNvPr>
          <p:cNvSpPr/>
          <p:nvPr/>
        </p:nvSpPr>
        <p:spPr>
          <a:xfrm>
            <a:off x="4569747" y="3720187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chemeClr val="accent2"/>
              </a:gs>
              <a:gs pos="100000">
                <a:srgbClr val="FFC000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>
                <a:latin typeface="RF Dewi Black" pitchFamily="2" charset="77"/>
              </a:rPr>
              <a:t>T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61" name="Forme libre 160">
            <a:extLst>
              <a:ext uri="{FF2B5EF4-FFF2-40B4-BE49-F238E27FC236}">
                <a16:creationId xmlns:a16="http://schemas.microsoft.com/office/drawing/2014/main" id="{0F16A809-474E-06F5-3965-3EAC0E123E4E}"/>
              </a:ext>
            </a:extLst>
          </p:cNvPr>
          <p:cNvSpPr/>
          <p:nvPr/>
        </p:nvSpPr>
        <p:spPr>
          <a:xfrm>
            <a:off x="4772854" y="3326618"/>
            <a:ext cx="74221" cy="74221"/>
          </a:xfrm>
          <a:custGeom>
            <a:avLst/>
            <a:gdLst>
              <a:gd name="connsiteX0" fmla="*/ 74221 w 74221"/>
              <a:gd name="connsiteY0" fmla="*/ 37111 h 74221"/>
              <a:gd name="connsiteX1" fmla="*/ 37111 w 74221"/>
              <a:gd name="connsiteY1" fmla="*/ 74221 h 74221"/>
              <a:gd name="connsiteX2" fmla="*/ 0 w 74221"/>
              <a:gd name="connsiteY2" fmla="*/ 37111 h 74221"/>
              <a:gd name="connsiteX3" fmla="*/ 37111 w 74221"/>
              <a:gd name="connsiteY3" fmla="*/ 0 h 74221"/>
              <a:gd name="connsiteX4" fmla="*/ 74221 w 74221"/>
              <a:gd name="connsiteY4" fmla="*/ 37111 h 7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21" h="74221">
                <a:moveTo>
                  <a:pt x="74221" y="37111"/>
                </a:moveTo>
                <a:cubicBezTo>
                  <a:pt x="74221" y="57606"/>
                  <a:pt x="57606" y="74221"/>
                  <a:pt x="37111" y="74221"/>
                </a:cubicBezTo>
                <a:cubicBezTo>
                  <a:pt x="16615" y="74221"/>
                  <a:pt x="0" y="57606"/>
                  <a:pt x="0" y="37111"/>
                </a:cubicBezTo>
                <a:cubicBezTo>
                  <a:pt x="0" y="16615"/>
                  <a:pt x="16615" y="0"/>
                  <a:pt x="37111" y="0"/>
                </a:cubicBezTo>
                <a:cubicBezTo>
                  <a:pt x="57606" y="0"/>
                  <a:pt x="74221" y="16615"/>
                  <a:pt x="74221" y="3711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C000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62" name="Forme libre 161">
            <a:extLst>
              <a:ext uri="{FF2B5EF4-FFF2-40B4-BE49-F238E27FC236}">
                <a16:creationId xmlns:a16="http://schemas.microsoft.com/office/drawing/2014/main" id="{ADC4275D-F7D8-2B6C-7A58-90C1125F5911}"/>
              </a:ext>
            </a:extLst>
          </p:cNvPr>
          <p:cNvSpPr/>
          <p:nvPr/>
        </p:nvSpPr>
        <p:spPr>
          <a:xfrm>
            <a:off x="4590201" y="3116325"/>
            <a:ext cx="443305" cy="494806"/>
          </a:xfrm>
          <a:custGeom>
            <a:avLst/>
            <a:gdLst>
              <a:gd name="connsiteX0" fmla="*/ 437479 w 443305"/>
              <a:gd name="connsiteY0" fmla="*/ 123702 h 494806"/>
              <a:gd name="connsiteX1" fmla="*/ 371299 w 443305"/>
              <a:gd name="connsiteY1" fmla="*/ 97106 h 494806"/>
              <a:gd name="connsiteX2" fmla="*/ 301407 w 443305"/>
              <a:gd name="connsiteY2" fmla="*/ 107620 h 494806"/>
              <a:gd name="connsiteX3" fmla="*/ 219764 w 443305"/>
              <a:gd name="connsiteY3" fmla="*/ 0 h 494806"/>
              <a:gd name="connsiteX4" fmla="*/ 138739 w 443305"/>
              <a:gd name="connsiteY4" fmla="*/ 106383 h 494806"/>
              <a:gd name="connsiteX5" fmla="*/ 71940 w 443305"/>
              <a:gd name="connsiteY5" fmla="*/ 96487 h 494806"/>
              <a:gd name="connsiteX6" fmla="*/ 5760 w 443305"/>
              <a:gd name="connsiteY6" fmla="*/ 123083 h 494806"/>
              <a:gd name="connsiteX7" fmla="*/ 58952 w 443305"/>
              <a:gd name="connsiteY7" fmla="*/ 248640 h 494806"/>
              <a:gd name="connsiteX8" fmla="*/ 8853 w 443305"/>
              <a:gd name="connsiteY8" fmla="*/ 370487 h 494806"/>
              <a:gd name="connsiteX9" fmla="*/ 75033 w 443305"/>
              <a:gd name="connsiteY9" fmla="*/ 397082 h 494806"/>
              <a:gd name="connsiteX10" fmla="*/ 138739 w 443305"/>
              <a:gd name="connsiteY10" fmla="*/ 388423 h 494806"/>
              <a:gd name="connsiteX11" fmla="*/ 219764 w 443305"/>
              <a:gd name="connsiteY11" fmla="*/ 494807 h 494806"/>
              <a:gd name="connsiteX12" fmla="*/ 300789 w 443305"/>
              <a:gd name="connsiteY12" fmla="*/ 388423 h 494806"/>
              <a:gd name="connsiteX13" fmla="*/ 367587 w 443305"/>
              <a:gd name="connsiteY13" fmla="*/ 398319 h 494806"/>
              <a:gd name="connsiteX14" fmla="*/ 433768 w 443305"/>
              <a:gd name="connsiteY14" fmla="*/ 371724 h 494806"/>
              <a:gd name="connsiteX15" fmla="*/ 383669 w 443305"/>
              <a:gd name="connsiteY15" fmla="*/ 249877 h 494806"/>
              <a:gd name="connsiteX16" fmla="*/ 437479 w 443305"/>
              <a:gd name="connsiteY16" fmla="*/ 123702 h 494806"/>
              <a:gd name="connsiteX17" fmla="*/ 371299 w 443305"/>
              <a:gd name="connsiteY17" fmla="*/ 121846 h 494806"/>
              <a:gd name="connsiteX18" fmla="*/ 415831 w 443305"/>
              <a:gd name="connsiteY18" fmla="*/ 136072 h 494806"/>
              <a:gd name="connsiteX19" fmla="*/ 366350 w 443305"/>
              <a:gd name="connsiteY19" fmla="*/ 231941 h 494806"/>
              <a:gd name="connsiteX20" fmla="*/ 316251 w 443305"/>
              <a:gd name="connsiteY20" fmla="*/ 191738 h 494806"/>
              <a:gd name="connsiteX21" fmla="*/ 306974 w 443305"/>
              <a:gd name="connsiteY21" fmla="*/ 131124 h 494806"/>
              <a:gd name="connsiteX22" fmla="*/ 371299 w 443305"/>
              <a:gd name="connsiteY22" fmla="*/ 121846 h 494806"/>
              <a:gd name="connsiteX23" fmla="*/ 260586 w 443305"/>
              <a:gd name="connsiteY23" fmla="*/ 311728 h 494806"/>
              <a:gd name="connsiteX24" fmla="*/ 221620 w 443305"/>
              <a:gd name="connsiteY24" fmla="*/ 332139 h 494806"/>
              <a:gd name="connsiteX25" fmla="*/ 182653 w 443305"/>
              <a:gd name="connsiteY25" fmla="*/ 311728 h 494806"/>
              <a:gd name="connsiteX26" fmla="*/ 146780 w 443305"/>
              <a:gd name="connsiteY26" fmla="*/ 289462 h 494806"/>
              <a:gd name="connsiteX27" fmla="*/ 145543 w 443305"/>
              <a:gd name="connsiteY27" fmla="*/ 247403 h 494806"/>
              <a:gd name="connsiteX28" fmla="*/ 146780 w 443305"/>
              <a:gd name="connsiteY28" fmla="*/ 207819 h 494806"/>
              <a:gd name="connsiteX29" fmla="*/ 186365 w 443305"/>
              <a:gd name="connsiteY29" fmla="*/ 183078 h 494806"/>
              <a:gd name="connsiteX30" fmla="*/ 221620 w 443305"/>
              <a:gd name="connsiteY30" fmla="*/ 164523 h 494806"/>
              <a:gd name="connsiteX31" fmla="*/ 256874 w 443305"/>
              <a:gd name="connsiteY31" fmla="*/ 183078 h 494806"/>
              <a:gd name="connsiteX32" fmla="*/ 292748 w 443305"/>
              <a:gd name="connsiteY32" fmla="*/ 205345 h 494806"/>
              <a:gd name="connsiteX33" fmla="*/ 293985 w 443305"/>
              <a:gd name="connsiteY33" fmla="*/ 247403 h 494806"/>
              <a:gd name="connsiteX34" fmla="*/ 292129 w 443305"/>
              <a:gd name="connsiteY34" fmla="*/ 291936 h 494806"/>
              <a:gd name="connsiteX35" fmla="*/ 260586 w 443305"/>
              <a:gd name="connsiteY35" fmla="*/ 311728 h 494806"/>
              <a:gd name="connsiteX36" fmla="*/ 289037 w 443305"/>
              <a:gd name="connsiteY36" fmla="*/ 323480 h 494806"/>
              <a:gd name="connsiteX37" fmla="*/ 283470 w 443305"/>
              <a:gd name="connsiteY37" fmla="*/ 357498 h 494806"/>
              <a:gd name="connsiteX38" fmla="*/ 250689 w 443305"/>
              <a:gd name="connsiteY38" fmla="*/ 345128 h 494806"/>
              <a:gd name="connsiteX39" fmla="*/ 272956 w 443305"/>
              <a:gd name="connsiteY39" fmla="*/ 332757 h 494806"/>
              <a:gd name="connsiteX40" fmla="*/ 289037 w 443305"/>
              <a:gd name="connsiteY40" fmla="*/ 323480 h 494806"/>
              <a:gd name="connsiteX41" fmla="*/ 192550 w 443305"/>
              <a:gd name="connsiteY41" fmla="*/ 345128 h 494806"/>
              <a:gd name="connsiteX42" fmla="*/ 156676 w 443305"/>
              <a:gd name="connsiteY42" fmla="*/ 358116 h 494806"/>
              <a:gd name="connsiteX43" fmla="*/ 150491 w 443305"/>
              <a:gd name="connsiteY43" fmla="*/ 321006 h 494806"/>
              <a:gd name="connsiteX44" fmla="*/ 170902 w 443305"/>
              <a:gd name="connsiteY44" fmla="*/ 333376 h 494806"/>
              <a:gd name="connsiteX45" fmla="*/ 192550 w 443305"/>
              <a:gd name="connsiteY45" fmla="*/ 345128 h 494806"/>
              <a:gd name="connsiteX46" fmla="*/ 121421 w 443305"/>
              <a:gd name="connsiteY46" fmla="*/ 270907 h 494806"/>
              <a:gd name="connsiteX47" fmla="*/ 94825 w 443305"/>
              <a:gd name="connsiteY47" fmla="*/ 248640 h 494806"/>
              <a:gd name="connsiteX48" fmla="*/ 121421 w 443305"/>
              <a:gd name="connsiteY48" fmla="*/ 226374 h 494806"/>
              <a:gd name="connsiteX49" fmla="*/ 120803 w 443305"/>
              <a:gd name="connsiteY49" fmla="*/ 247403 h 494806"/>
              <a:gd name="connsiteX50" fmla="*/ 121421 w 443305"/>
              <a:gd name="connsiteY50" fmla="*/ 270907 h 494806"/>
              <a:gd name="connsiteX51" fmla="*/ 149873 w 443305"/>
              <a:gd name="connsiteY51" fmla="*/ 176275 h 494806"/>
              <a:gd name="connsiteX52" fmla="*/ 156058 w 443305"/>
              <a:gd name="connsiteY52" fmla="*/ 137309 h 494806"/>
              <a:gd name="connsiteX53" fmla="*/ 192550 w 443305"/>
              <a:gd name="connsiteY53" fmla="*/ 150916 h 494806"/>
              <a:gd name="connsiteX54" fmla="*/ 173376 w 443305"/>
              <a:gd name="connsiteY54" fmla="*/ 161431 h 494806"/>
              <a:gd name="connsiteX55" fmla="*/ 149873 w 443305"/>
              <a:gd name="connsiteY55" fmla="*/ 176275 h 494806"/>
              <a:gd name="connsiteX56" fmla="*/ 250071 w 443305"/>
              <a:gd name="connsiteY56" fmla="*/ 150916 h 494806"/>
              <a:gd name="connsiteX57" fmla="*/ 283470 w 443305"/>
              <a:gd name="connsiteY57" fmla="*/ 138546 h 494806"/>
              <a:gd name="connsiteX58" fmla="*/ 289655 w 443305"/>
              <a:gd name="connsiteY58" fmla="*/ 173801 h 494806"/>
              <a:gd name="connsiteX59" fmla="*/ 269245 w 443305"/>
              <a:gd name="connsiteY59" fmla="*/ 161431 h 494806"/>
              <a:gd name="connsiteX60" fmla="*/ 250071 w 443305"/>
              <a:gd name="connsiteY60" fmla="*/ 150916 h 494806"/>
              <a:gd name="connsiteX61" fmla="*/ 318107 w 443305"/>
              <a:gd name="connsiteY61" fmla="*/ 223900 h 494806"/>
              <a:gd name="connsiteX62" fmla="*/ 348414 w 443305"/>
              <a:gd name="connsiteY62" fmla="*/ 249259 h 494806"/>
              <a:gd name="connsiteX63" fmla="*/ 318107 w 443305"/>
              <a:gd name="connsiteY63" fmla="*/ 273999 h 494806"/>
              <a:gd name="connsiteX64" fmla="*/ 318725 w 443305"/>
              <a:gd name="connsiteY64" fmla="*/ 248022 h 494806"/>
              <a:gd name="connsiteX65" fmla="*/ 318107 w 443305"/>
              <a:gd name="connsiteY65" fmla="*/ 223900 h 494806"/>
              <a:gd name="connsiteX66" fmla="*/ 219764 w 443305"/>
              <a:gd name="connsiteY66" fmla="*/ 24740 h 494806"/>
              <a:gd name="connsiteX67" fmla="*/ 277904 w 443305"/>
              <a:gd name="connsiteY67" fmla="*/ 114424 h 494806"/>
              <a:gd name="connsiteX68" fmla="*/ 221620 w 443305"/>
              <a:gd name="connsiteY68" fmla="*/ 136690 h 494806"/>
              <a:gd name="connsiteX69" fmla="*/ 162243 w 443305"/>
              <a:gd name="connsiteY69" fmla="*/ 113187 h 494806"/>
              <a:gd name="connsiteX70" fmla="*/ 219764 w 443305"/>
              <a:gd name="connsiteY70" fmla="*/ 24740 h 494806"/>
              <a:gd name="connsiteX71" fmla="*/ 26789 w 443305"/>
              <a:gd name="connsiteY71" fmla="*/ 136072 h 494806"/>
              <a:gd name="connsiteX72" fmla="*/ 71322 w 443305"/>
              <a:gd name="connsiteY72" fmla="*/ 121846 h 494806"/>
              <a:gd name="connsiteX73" fmla="*/ 131936 w 443305"/>
              <a:gd name="connsiteY73" fmla="*/ 130505 h 494806"/>
              <a:gd name="connsiteX74" fmla="*/ 122658 w 443305"/>
              <a:gd name="connsiteY74" fmla="*/ 194212 h 494806"/>
              <a:gd name="connsiteX75" fmla="*/ 76270 w 443305"/>
              <a:gd name="connsiteY75" fmla="*/ 231941 h 494806"/>
              <a:gd name="connsiteX76" fmla="*/ 26789 w 443305"/>
              <a:gd name="connsiteY76" fmla="*/ 136072 h 494806"/>
              <a:gd name="connsiteX77" fmla="*/ 75033 w 443305"/>
              <a:gd name="connsiteY77" fmla="*/ 372961 h 494806"/>
              <a:gd name="connsiteX78" fmla="*/ 30500 w 443305"/>
              <a:gd name="connsiteY78" fmla="*/ 358735 h 494806"/>
              <a:gd name="connsiteX79" fmla="*/ 76889 w 443305"/>
              <a:gd name="connsiteY79" fmla="*/ 265959 h 494806"/>
              <a:gd name="connsiteX80" fmla="*/ 123277 w 443305"/>
              <a:gd name="connsiteY80" fmla="*/ 303069 h 494806"/>
              <a:gd name="connsiteX81" fmla="*/ 132554 w 443305"/>
              <a:gd name="connsiteY81" fmla="*/ 364920 h 494806"/>
              <a:gd name="connsiteX82" fmla="*/ 75033 w 443305"/>
              <a:gd name="connsiteY82" fmla="*/ 372961 h 494806"/>
              <a:gd name="connsiteX83" fmla="*/ 219764 w 443305"/>
              <a:gd name="connsiteY83" fmla="*/ 470066 h 494806"/>
              <a:gd name="connsiteX84" fmla="*/ 162243 w 443305"/>
              <a:gd name="connsiteY84" fmla="*/ 382238 h 494806"/>
              <a:gd name="connsiteX85" fmla="*/ 221620 w 443305"/>
              <a:gd name="connsiteY85" fmla="*/ 359353 h 494806"/>
              <a:gd name="connsiteX86" fmla="*/ 277285 w 443305"/>
              <a:gd name="connsiteY86" fmla="*/ 381001 h 494806"/>
              <a:gd name="connsiteX87" fmla="*/ 219764 w 443305"/>
              <a:gd name="connsiteY87" fmla="*/ 470066 h 494806"/>
              <a:gd name="connsiteX88" fmla="*/ 412739 w 443305"/>
              <a:gd name="connsiteY88" fmla="*/ 358735 h 494806"/>
              <a:gd name="connsiteX89" fmla="*/ 368206 w 443305"/>
              <a:gd name="connsiteY89" fmla="*/ 372961 h 494806"/>
              <a:gd name="connsiteX90" fmla="*/ 307592 w 443305"/>
              <a:gd name="connsiteY90" fmla="*/ 364301 h 494806"/>
              <a:gd name="connsiteX91" fmla="*/ 316251 w 443305"/>
              <a:gd name="connsiteY91" fmla="*/ 305543 h 494806"/>
              <a:gd name="connsiteX92" fmla="*/ 366350 w 443305"/>
              <a:gd name="connsiteY92" fmla="*/ 265959 h 494806"/>
              <a:gd name="connsiteX93" fmla="*/ 412739 w 443305"/>
              <a:gd name="connsiteY93" fmla="*/ 358735 h 4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43305" h="494806">
                <a:moveTo>
                  <a:pt x="437479" y="123702"/>
                </a:moveTo>
                <a:cubicBezTo>
                  <a:pt x="426964" y="105765"/>
                  <a:pt x="403461" y="97106"/>
                  <a:pt x="371299" y="97106"/>
                </a:cubicBezTo>
                <a:cubicBezTo>
                  <a:pt x="350888" y="97106"/>
                  <a:pt x="327384" y="100817"/>
                  <a:pt x="301407" y="107620"/>
                </a:cubicBezTo>
                <a:cubicBezTo>
                  <a:pt x="283470" y="42677"/>
                  <a:pt x="253782" y="0"/>
                  <a:pt x="219764" y="0"/>
                </a:cubicBezTo>
                <a:cubicBezTo>
                  <a:pt x="186365" y="0"/>
                  <a:pt x="156058" y="42059"/>
                  <a:pt x="138739" y="106383"/>
                </a:cubicBezTo>
                <a:cubicBezTo>
                  <a:pt x="113999" y="100198"/>
                  <a:pt x="91733" y="96487"/>
                  <a:pt x="71940" y="96487"/>
                </a:cubicBezTo>
                <a:cubicBezTo>
                  <a:pt x="39778" y="96487"/>
                  <a:pt x="16275" y="105146"/>
                  <a:pt x="5760" y="123083"/>
                </a:cubicBezTo>
                <a:cubicBezTo>
                  <a:pt x="-11558" y="152772"/>
                  <a:pt x="11327" y="200397"/>
                  <a:pt x="58952" y="248640"/>
                </a:cubicBezTo>
                <a:cubicBezTo>
                  <a:pt x="13182" y="295647"/>
                  <a:pt x="-7847" y="341417"/>
                  <a:pt x="8853" y="370487"/>
                </a:cubicBezTo>
                <a:cubicBezTo>
                  <a:pt x="19367" y="388423"/>
                  <a:pt x="42871" y="397082"/>
                  <a:pt x="75033" y="397082"/>
                </a:cubicBezTo>
                <a:cubicBezTo>
                  <a:pt x="93588" y="397082"/>
                  <a:pt x="115236" y="393990"/>
                  <a:pt x="138739" y="388423"/>
                </a:cubicBezTo>
                <a:cubicBezTo>
                  <a:pt x="156676" y="452748"/>
                  <a:pt x="186365" y="494807"/>
                  <a:pt x="219764" y="494807"/>
                </a:cubicBezTo>
                <a:cubicBezTo>
                  <a:pt x="253163" y="494807"/>
                  <a:pt x="283470" y="452748"/>
                  <a:pt x="300789" y="388423"/>
                </a:cubicBezTo>
                <a:cubicBezTo>
                  <a:pt x="325529" y="394608"/>
                  <a:pt x="347795" y="398319"/>
                  <a:pt x="367587" y="398319"/>
                </a:cubicBezTo>
                <a:cubicBezTo>
                  <a:pt x="399750" y="398319"/>
                  <a:pt x="423253" y="389660"/>
                  <a:pt x="433768" y="371724"/>
                </a:cubicBezTo>
                <a:cubicBezTo>
                  <a:pt x="450468" y="342654"/>
                  <a:pt x="429438" y="296884"/>
                  <a:pt x="383669" y="249877"/>
                </a:cubicBezTo>
                <a:cubicBezTo>
                  <a:pt x="432531" y="201015"/>
                  <a:pt x="454797" y="153390"/>
                  <a:pt x="437479" y="123702"/>
                </a:cubicBezTo>
                <a:close/>
                <a:moveTo>
                  <a:pt x="371299" y="121846"/>
                </a:moveTo>
                <a:cubicBezTo>
                  <a:pt x="394183" y="121846"/>
                  <a:pt x="410883" y="127413"/>
                  <a:pt x="415831" y="136072"/>
                </a:cubicBezTo>
                <a:cubicBezTo>
                  <a:pt x="425109" y="152153"/>
                  <a:pt x="408409" y="189882"/>
                  <a:pt x="366350" y="231941"/>
                </a:cubicBezTo>
                <a:cubicBezTo>
                  <a:pt x="351506" y="218333"/>
                  <a:pt x="334807" y="204726"/>
                  <a:pt x="316251" y="191738"/>
                </a:cubicBezTo>
                <a:cubicBezTo>
                  <a:pt x="314396" y="170708"/>
                  <a:pt x="311303" y="150298"/>
                  <a:pt x="306974" y="131124"/>
                </a:cubicBezTo>
                <a:cubicBezTo>
                  <a:pt x="330477" y="124939"/>
                  <a:pt x="352743" y="121846"/>
                  <a:pt x="371299" y="121846"/>
                </a:cubicBezTo>
                <a:close/>
                <a:moveTo>
                  <a:pt x="260586" y="311728"/>
                </a:moveTo>
                <a:cubicBezTo>
                  <a:pt x="247597" y="319150"/>
                  <a:pt x="234608" y="325954"/>
                  <a:pt x="221620" y="332139"/>
                </a:cubicBezTo>
                <a:cubicBezTo>
                  <a:pt x="208631" y="325954"/>
                  <a:pt x="195642" y="319150"/>
                  <a:pt x="182653" y="311728"/>
                </a:cubicBezTo>
                <a:cubicBezTo>
                  <a:pt x="170283" y="304306"/>
                  <a:pt x="157913" y="296884"/>
                  <a:pt x="146780" y="289462"/>
                </a:cubicBezTo>
                <a:cubicBezTo>
                  <a:pt x="145543" y="275855"/>
                  <a:pt x="145543" y="262248"/>
                  <a:pt x="145543" y="247403"/>
                </a:cubicBezTo>
                <a:cubicBezTo>
                  <a:pt x="145543" y="233796"/>
                  <a:pt x="146161" y="220807"/>
                  <a:pt x="146780" y="207819"/>
                </a:cubicBezTo>
                <a:cubicBezTo>
                  <a:pt x="159150" y="199160"/>
                  <a:pt x="172139" y="191119"/>
                  <a:pt x="186365" y="183078"/>
                </a:cubicBezTo>
                <a:cubicBezTo>
                  <a:pt x="198116" y="176275"/>
                  <a:pt x="209868" y="170090"/>
                  <a:pt x="221620" y="164523"/>
                </a:cubicBezTo>
                <a:cubicBezTo>
                  <a:pt x="233371" y="170090"/>
                  <a:pt x="245123" y="176275"/>
                  <a:pt x="256874" y="183078"/>
                </a:cubicBezTo>
                <a:cubicBezTo>
                  <a:pt x="269245" y="190501"/>
                  <a:pt x="281615" y="197923"/>
                  <a:pt x="292748" y="205345"/>
                </a:cubicBezTo>
                <a:cubicBezTo>
                  <a:pt x="293985" y="218952"/>
                  <a:pt x="293985" y="232559"/>
                  <a:pt x="293985" y="247403"/>
                </a:cubicBezTo>
                <a:cubicBezTo>
                  <a:pt x="293985" y="262866"/>
                  <a:pt x="293366" y="277710"/>
                  <a:pt x="292129" y="291936"/>
                </a:cubicBezTo>
                <a:cubicBezTo>
                  <a:pt x="282233" y="298740"/>
                  <a:pt x="271719" y="304925"/>
                  <a:pt x="260586" y="311728"/>
                </a:cubicBezTo>
                <a:close/>
                <a:moveTo>
                  <a:pt x="289037" y="323480"/>
                </a:moveTo>
                <a:cubicBezTo>
                  <a:pt x="287181" y="335232"/>
                  <a:pt x="285326" y="346983"/>
                  <a:pt x="283470" y="357498"/>
                </a:cubicBezTo>
                <a:cubicBezTo>
                  <a:pt x="272956" y="353787"/>
                  <a:pt x="261823" y="350076"/>
                  <a:pt x="250689" y="345128"/>
                </a:cubicBezTo>
                <a:cubicBezTo>
                  <a:pt x="258112" y="341417"/>
                  <a:pt x="265534" y="337087"/>
                  <a:pt x="272956" y="332757"/>
                </a:cubicBezTo>
                <a:cubicBezTo>
                  <a:pt x="278522" y="329665"/>
                  <a:pt x="284089" y="326572"/>
                  <a:pt x="289037" y="323480"/>
                </a:cubicBezTo>
                <a:close/>
                <a:moveTo>
                  <a:pt x="192550" y="345128"/>
                </a:moveTo>
                <a:cubicBezTo>
                  <a:pt x="180179" y="350076"/>
                  <a:pt x="168428" y="354405"/>
                  <a:pt x="156676" y="358116"/>
                </a:cubicBezTo>
                <a:cubicBezTo>
                  <a:pt x="154202" y="346365"/>
                  <a:pt x="152347" y="333995"/>
                  <a:pt x="150491" y="321006"/>
                </a:cubicBezTo>
                <a:cubicBezTo>
                  <a:pt x="157295" y="325335"/>
                  <a:pt x="163480" y="329046"/>
                  <a:pt x="170902" y="333376"/>
                </a:cubicBezTo>
                <a:cubicBezTo>
                  <a:pt x="177705" y="337087"/>
                  <a:pt x="185128" y="341417"/>
                  <a:pt x="192550" y="345128"/>
                </a:cubicBezTo>
                <a:close/>
                <a:moveTo>
                  <a:pt x="121421" y="270907"/>
                </a:moveTo>
                <a:cubicBezTo>
                  <a:pt x="111525" y="263485"/>
                  <a:pt x="102866" y="256062"/>
                  <a:pt x="94825" y="248640"/>
                </a:cubicBezTo>
                <a:cubicBezTo>
                  <a:pt x="102866" y="241218"/>
                  <a:pt x="112144" y="233796"/>
                  <a:pt x="121421" y="226374"/>
                </a:cubicBezTo>
                <a:cubicBezTo>
                  <a:pt x="121421" y="233178"/>
                  <a:pt x="120803" y="239981"/>
                  <a:pt x="120803" y="247403"/>
                </a:cubicBezTo>
                <a:cubicBezTo>
                  <a:pt x="120803" y="255444"/>
                  <a:pt x="120803" y="263485"/>
                  <a:pt x="121421" y="270907"/>
                </a:cubicBezTo>
                <a:close/>
                <a:moveTo>
                  <a:pt x="149873" y="176275"/>
                </a:moveTo>
                <a:cubicBezTo>
                  <a:pt x="151728" y="162668"/>
                  <a:pt x="153584" y="149679"/>
                  <a:pt x="156058" y="137309"/>
                </a:cubicBezTo>
                <a:cubicBezTo>
                  <a:pt x="167809" y="141020"/>
                  <a:pt x="180179" y="145968"/>
                  <a:pt x="192550" y="150916"/>
                </a:cubicBezTo>
                <a:cubicBezTo>
                  <a:pt x="186365" y="154009"/>
                  <a:pt x="179561" y="157720"/>
                  <a:pt x="173376" y="161431"/>
                </a:cubicBezTo>
                <a:cubicBezTo>
                  <a:pt x="165954" y="166379"/>
                  <a:pt x="157913" y="171327"/>
                  <a:pt x="149873" y="176275"/>
                </a:cubicBezTo>
                <a:close/>
                <a:moveTo>
                  <a:pt x="250071" y="150916"/>
                </a:moveTo>
                <a:cubicBezTo>
                  <a:pt x="261204" y="145968"/>
                  <a:pt x="272337" y="142257"/>
                  <a:pt x="283470" y="138546"/>
                </a:cubicBezTo>
                <a:cubicBezTo>
                  <a:pt x="285944" y="149679"/>
                  <a:pt x="287800" y="161431"/>
                  <a:pt x="289655" y="173801"/>
                </a:cubicBezTo>
                <a:cubicBezTo>
                  <a:pt x="282852" y="169471"/>
                  <a:pt x="276667" y="165760"/>
                  <a:pt x="269245" y="161431"/>
                </a:cubicBezTo>
                <a:cubicBezTo>
                  <a:pt x="263060" y="158338"/>
                  <a:pt x="256874" y="154627"/>
                  <a:pt x="250071" y="150916"/>
                </a:cubicBezTo>
                <a:close/>
                <a:moveTo>
                  <a:pt x="318107" y="223900"/>
                </a:moveTo>
                <a:cubicBezTo>
                  <a:pt x="329240" y="232559"/>
                  <a:pt x="339136" y="240600"/>
                  <a:pt x="348414" y="249259"/>
                </a:cubicBezTo>
                <a:cubicBezTo>
                  <a:pt x="339136" y="257299"/>
                  <a:pt x="329240" y="265959"/>
                  <a:pt x="318107" y="273999"/>
                </a:cubicBezTo>
                <a:cubicBezTo>
                  <a:pt x="318725" y="265340"/>
                  <a:pt x="318725" y="256681"/>
                  <a:pt x="318725" y="248022"/>
                </a:cubicBezTo>
                <a:cubicBezTo>
                  <a:pt x="318725" y="239363"/>
                  <a:pt x="318725" y="231322"/>
                  <a:pt x="318107" y="223900"/>
                </a:cubicBezTo>
                <a:close/>
                <a:moveTo>
                  <a:pt x="219764" y="24740"/>
                </a:moveTo>
                <a:cubicBezTo>
                  <a:pt x="238319" y="24740"/>
                  <a:pt x="262441" y="57521"/>
                  <a:pt x="277904" y="114424"/>
                </a:cubicBezTo>
                <a:cubicBezTo>
                  <a:pt x="259967" y="120609"/>
                  <a:pt x="240793" y="128031"/>
                  <a:pt x="221620" y="136690"/>
                </a:cubicBezTo>
                <a:cubicBezTo>
                  <a:pt x="201209" y="127413"/>
                  <a:pt x="181416" y="119372"/>
                  <a:pt x="162243" y="113187"/>
                </a:cubicBezTo>
                <a:cubicBezTo>
                  <a:pt x="177705" y="56903"/>
                  <a:pt x="201209" y="24740"/>
                  <a:pt x="219764" y="24740"/>
                </a:cubicBezTo>
                <a:close/>
                <a:moveTo>
                  <a:pt x="26789" y="136072"/>
                </a:moveTo>
                <a:cubicBezTo>
                  <a:pt x="32356" y="126794"/>
                  <a:pt x="48437" y="121846"/>
                  <a:pt x="71322" y="121846"/>
                </a:cubicBezTo>
                <a:cubicBezTo>
                  <a:pt x="89259" y="121846"/>
                  <a:pt x="109670" y="124939"/>
                  <a:pt x="131936" y="130505"/>
                </a:cubicBezTo>
                <a:cubicBezTo>
                  <a:pt x="127606" y="150298"/>
                  <a:pt x="124514" y="171945"/>
                  <a:pt x="122658" y="194212"/>
                </a:cubicBezTo>
                <a:cubicBezTo>
                  <a:pt x="105340" y="206582"/>
                  <a:pt x="89877" y="218952"/>
                  <a:pt x="76270" y="231941"/>
                </a:cubicBezTo>
                <a:cubicBezTo>
                  <a:pt x="34830" y="189882"/>
                  <a:pt x="17512" y="152153"/>
                  <a:pt x="26789" y="136072"/>
                </a:cubicBezTo>
                <a:close/>
                <a:moveTo>
                  <a:pt x="75033" y="372961"/>
                </a:moveTo>
                <a:cubicBezTo>
                  <a:pt x="52148" y="372961"/>
                  <a:pt x="35449" y="367394"/>
                  <a:pt x="30500" y="358735"/>
                </a:cubicBezTo>
                <a:cubicBezTo>
                  <a:pt x="21223" y="342654"/>
                  <a:pt x="37304" y="306780"/>
                  <a:pt x="76889" y="265959"/>
                </a:cubicBezTo>
                <a:cubicBezTo>
                  <a:pt x="91114" y="278329"/>
                  <a:pt x="106577" y="290699"/>
                  <a:pt x="123277" y="303069"/>
                </a:cubicBezTo>
                <a:cubicBezTo>
                  <a:pt x="125132" y="324717"/>
                  <a:pt x="128225" y="345746"/>
                  <a:pt x="132554" y="364920"/>
                </a:cubicBezTo>
                <a:cubicBezTo>
                  <a:pt x="112144" y="370487"/>
                  <a:pt x="92351" y="372961"/>
                  <a:pt x="75033" y="372961"/>
                </a:cubicBezTo>
                <a:close/>
                <a:moveTo>
                  <a:pt x="219764" y="470066"/>
                </a:moveTo>
                <a:cubicBezTo>
                  <a:pt x="201209" y="470066"/>
                  <a:pt x="177705" y="437904"/>
                  <a:pt x="162243" y="382238"/>
                </a:cubicBezTo>
                <a:cubicBezTo>
                  <a:pt x="181416" y="376053"/>
                  <a:pt x="201209" y="368631"/>
                  <a:pt x="221620" y="359353"/>
                </a:cubicBezTo>
                <a:cubicBezTo>
                  <a:pt x="240793" y="368012"/>
                  <a:pt x="259349" y="375435"/>
                  <a:pt x="277285" y="381001"/>
                </a:cubicBezTo>
                <a:cubicBezTo>
                  <a:pt x="261823" y="437904"/>
                  <a:pt x="238319" y="470066"/>
                  <a:pt x="219764" y="470066"/>
                </a:cubicBezTo>
                <a:close/>
                <a:moveTo>
                  <a:pt x="412739" y="358735"/>
                </a:moveTo>
                <a:cubicBezTo>
                  <a:pt x="407172" y="368012"/>
                  <a:pt x="391091" y="372961"/>
                  <a:pt x="368206" y="372961"/>
                </a:cubicBezTo>
                <a:cubicBezTo>
                  <a:pt x="350269" y="372961"/>
                  <a:pt x="329240" y="369868"/>
                  <a:pt x="307592" y="364301"/>
                </a:cubicBezTo>
                <a:cubicBezTo>
                  <a:pt x="311303" y="345746"/>
                  <a:pt x="314396" y="326572"/>
                  <a:pt x="316251" y="305543"/>
                </a:cubicBezTo>
                <a:cubicBezTo>
                  <a:pt x="334807" y="292554"/>
                  <a:pt x="351506" y="279566"/>
                  <a:pt x="366350" y="265959"/>
                </a:cubicBezTo>
                <a:cubicBezTo>
                  <a:pt x="405935" y="306780"/>
                  <a:pt x="422016" y="342654"/>
                  <a:pt x="412739" y="35873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C000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5" name="Forme libre 154">
            <a:extLst>
              <a:ext uri="{FF2B5EF4-FFF2-40B4-BE49-F238E27FC236}">
                <a16:creationId xmlns:a16="http://schemas.microsoft.com/office/drawing/2014/main" id="{EA4B854C-8AB7-DD4E-2770-52DCA6515E1B}"/>
              </a:ext>
            </a:extLst>
          </p:cNvPr>
          <p:cNvSpPr/>
          <p:nvPr/>
        </p:nvSpPr>
        <p:spPr>
          <a:xfrm>
            <a:off x="3788558" y="3800309"/>
            <a:ext cx="180486" cy="380382"/>
          </a:xfrm>
          <a:custGeom>
            <a:avLst/>
            <a:gdLst>
              <a:gd name="connsiteX0" fmla="*/ 179800 w 180486"/>
              <a:gd name="connsiteY0" fmla="*/ 145349 h 380382"/>
              <a:gd name="connsiteX1" fmla="*/ 151968 w 180486"/>
              <a:gd name="connsiteY1" fmla="*/ 42677 h 380382"/>
              <a:gd name="connsiteX2" fmla="*/ 146401 w 180486"/>
              <a:gd name="connsiteY2" fmla="*/ 32781 h 380382"/>
              <a:gd name="connsiteX3" fmla="*/ 103724 w 180486"/>
              <a:gd name="connsiteY3" fmla="*/ 5567 h 380382"/>
              <a:gd name="connsiteX4" fmla="*/ 36925 w 180486"/>
              <a:gd name="connsiteY4" fmla="*/ 5567 h 380382"/>
              <a:gd name="connsiteX5" fmla="*/ 1794 w 180486"/>
              <a:gd name="connsiteY5" fmla="*/ 25668 h 380382"/>
              <a:gd name="connsiteX6" fmla="*/ 8968 w 180486"/>
              <a:gd name="connsiteY6" fmla="*/ 38780 h 380382"/>
              <a:gd name="connsiteX7" fmla="*/ 8968 w 180486"/>
              <a:gd name="connsiteY7" fmla="*/ 39090 h 380382"/>
              <a:gd name="connsiteX8" fmla="*/ 8968 w 180486"/>
              <a:gd name="connsiteY8" fmla="*/ 39461 h 380382"/>
              <a:gd name="connsiteX9" fmla="*/ 36863 w 180486"/>
              <a:gd name="connsiteY9" fmla="*/ 142381 h 380382"/>
              <a:gd name="connsiteX10" fmla="*/ 16762 w 180486"/>
              <a:gd name="connsiteY10" fmla="*/ 180666 h 380382"/>
              <a:gd name="connsiteX11" fmla="*/ 8164 w 180486"/>
              <a:gd name="connsiteY11" fmla="*/ 181841 h 380382"/>
              <a:gd name="connsiteX12" fmla="*/ 1979 w 180486"/>
              <a:gd name="connsiteY12" fmla="*/ 181099 h 380382"/>
              <a:gd name="connsiteX13" fmla="*/ 0 w 180486"/>
              <a:gd name="connsiteY13" fmla="*/ 188521 h 380382"/>
              <a:gd name="connsiteX14" fmla="*/ 12927 w 180486"/>
              <a:gd name="connsiteY14" fmla="*/ 236765 h 380382"/>
              <a:gd name="connsiteX15" fmla="*/ 13793 w 180486"/>
              <a:gd name="connsiteY15" fmla="*/ 239981 h 380382"/>
              <a:gd name="connsiteX16" fmla="*/ 21524 w 180486"/>
              <a:gd name="connsiteY16" fmla="*/ 239981 h 380382"/>
              <a:gd name="connsiteX17" fmla="*/ 21524 w 180486"/>
              <a:gd name="connsiteY17" fmla="*/ 380383 h 380382"/>
              <a:gd name="connsiteX18" fmla="*/ 58635 w 180486"/>
              <a:gd name="connsiteY18" fmla="*/ 380383 h 380382"/>
              <a:gd name="connsiteX19" fmla="*/ 58635 w 180486"/>
              <a:gd name="connsiteY19" fmla="*/ 239981 h 380382"/>
              <a:gd name="connsiteX20" fmla="*/ 83375 w 180486"/>
              <a:gd name="connsiteY20" fmla="*/ 239981 h 380382"/>
              <a:gd name="connsiteX21" fmla="*/ 83375 w 180486"/>
              <a:gd name="connsiteY21" fmla="*/ 379764 h 380382"/>
              <a:gd name="connsiteX22" fmla="*/ 120485 w 180486"/>
              <a:gd name="connsiteY22" fmla="*/ 379764 h 380382"/>
              <a:gd name="connsiteX23" fmla="*/ 120485 w 180486"/>
              <a:gd name="connsiteY23" fmla="*/ 239981 h 380382"/>
              <a:gd name="connsiteX24" fmla="*/ 155740 w 180486"/>
              <a:gd name="connsiteY24" fmla="*/ 239981 h 380382"/>
              <a:gd name="connsiteX25" fmla="*/ 120485 w 180486"/>
              <a:gd name="connsiteY25" fmla="*/ 108301 h 380382"/>
              <a:gd name="connsiteX26" fmla="*/ 120485 w 180486"/>
              <a:gd name="connsiteY26" fmla="*/ 65562 h 380382"/>
              <a:gd name="connsiteX27" fmla="*/ 145226 w 180486"/>
              <a:gd name="connsiteY27" fmla="*/ 155864 h 380382"/>
              <a:gd name="connsiteX28" fmla="*/ 163163 w 180486"/>
              <a:gd name="connsiteY28" fmla="*/ 169471 h 380382"/>
              <a:gd name="connsiteX29" fmla="*/ 168111 w 180486"/>
              <a:gd name="connsiteY29" fmla="*/ 168853 h 380382"/>
              <a:gd name="connsiteX30" fmla="*/ 179800 w 180486"/>
              <a:gd name="connsiteY30" fmla="*/ 145349 h 38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0486" h="380382">
                <a:moveTo>
                  <a:pt x="179800" y="145349"/>
                </a:moveTo>
                <a:lnTo>
                  <a:pt x="151968" y="42677"/>
                </a:lnTo>
                <a:cubicBezTo>
                  <a:pt x="150870" y="39006"/>
                  <a:pt x="148968" y="35625"/>
                  <a:pt x="146401" y="32781"/>
                </a:cubicBezTo>
                <a:cubicBezTo>
                  <a:pt x="134546" y="20440"/>
                  <a:pt x="119914" y="11110"/>
                  <a:pt x="103724" y="5567"/>
                </a:cubicBezTo>
                <a:cubicBezTo>
                  <a:pt x="82076" y="-1856"/>
                  <a:pt x="58573" y="-1856"/>
                  <a:pt x="36925" y="5567"/>
                </a:cubicBezTo>
                <a:cubicBezTo>
                  <a:pt x="24006" y="9891"/>
                  <a:pt x="12068" y="16721"/>
                  <a:pt x="1794" y="25668"/>
                </a:cubicBezTo>
                <a:cubicBezTo>
                  <a:pt x="4947" y="29577"/>
                  <a:pt x="7376" y="34017"/>
                  <a:pt x="8968" y="38780"/>
                </a:cubicBezTo>
                <a:lnTo>
                  <a:pt x="8968" y="39090"/>
                </a:lnTo>
                <a:lnTo>
                  <a:pt x="8968" y="39461"/>
                </a:lnTo>
                <a:lnTo>
                  <a:pt x="36863" y="142381"/>
                </a:lnTo>
                <a:cubicBezTo>
                  <a:pt x="41146" y="158429"/>
                  <a:pt x="32404" y="175080"/>
                  <a:pt x="16762" y="180666"/>
                </a:cubicBezTo>
                <a:cubicBezTo>
                  <a:pt x="13984" y="181545"/>
                  <a:pt x="11076" y="181943"/>
                  <a:pt x="8164" y="181841"/>
                </a:cubicBezTo>
                <a:cubicBezTo>
                  <a:pt x="6083" y="181799"/>
                  <a:pt x="4012" y="181550"/>
                  <a:pt x="1979" y="181099"/>
                </a:cubicBezTo>
                <a:lnTo>
                  <a:pt x="0" y="188521"/>
                </a:lnTo>
                <a:lnTo>
                  <a:pt x="12927" y="236765"/>
                </a:lnTo>
                <a:lnTo>
                  <a:pt x="13793" y="239981"/>
                </a:lnTo>
                <a:lnTo>
                  <a:pt x="21524" y="239981"/>
                </a:lnTo>
                <a:lnTo>
                  <a:pt x="21524" y="380383"/>
                </a:lnTo>
                <a:lnTo>
                  <a:pt x="58635" y="380383"/>
                </a:lnTo>
                <a:lnTo>
                  <a:pt x="58635" y="239981"/>
                </a:lnTo>
                <a:lnTo>
                  <a:pt x="83375" y="239981"/>
                </a:lnTo>
                <a:lnTo>
                  <a:pt x="83375" y="379764"/>
                </a:lnTo>
                <a:lnTo>
                  <a:pt x="120485" y="379764"/>
                </a:lnTo>
                <a:lnTo>
                  <a:pt x="120485" y="239981"/>
                </a:lnTo>
                <a:lnTo>
                  <a:pt x="155740" y="239981"/>
                </a:lnTo>
                <a:lnTo>
                  <a:pt x="120485" y="108301"/>
                </a:lnTo>
                <a:lnTo>
                  <a:pt x="120485" y="65562"/>
                </a:lnTo>
                <a:lnTo>
                  <a:pt x="145226" y="155864"/>
                </a:lnTo>
                <a:cubicBezTo>
                  <a:pt x="147615" y="163814"/>
                  <a:pt x="154863" y="169312"/>
                  <a:pt x="163163" y="169471"/>
                </a:cubicBezTo>
                <a:cubicBezTo>
                  <a:pt x="164836" y="169571"/>
                  <a:pt x="166514" y="169362"/>
                  <a:pt x="168111" y="168853"/>
                </a:cubicBezTo>
                <a:cubicBezTo>
                  <a:pt x="177389" y="165101"/>
                  <a:pt x="182407" y="155012"/>
                  <a:pt x="179800" y="145349"/>
                </a:cubicBez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6" name="Forme libre 155">
            <a:extLst>
              <a:ext uri="{FF2B5EF4-FFF2-40B4-BE49-F238E27FC236}">
                <a16:creationId xmlns:a16="http://schemas.microsoft.com/office/drawing/2014/main" id="{4F142999-BE49-7877-4DD7-AA988D9E1395}"/>
              </a:ext>
            </a:extLst>
          </p:cNvPr>
          <p:cNvSpPr/>
          <p:nvPr/>
        </p:nvSpPr>
        <p:spPr>
          <a:xfrm>
            <a:off x="3593817" y="3800309"/>
            <a:ext cx="220471" cy="380382"/>
          </a:xfrm>
          <a:custGeom>
            <a:avLst/>
            <a:gdLst>
              <a:gd name="connsiteX0" fmla="*/ 219791 w 220471"/>
              <a:gd name="connsiteY0" fmla="*/ 145349 h 380382"/>
              <a:gd name="connsiteX1" fmla="*/ 191958 w 220471"/>
              <a:gd name="connsiteY1" fmla="*/ 42677 h 380382"/>
              <a:gd name="connsiteX2" fmla="*/ 186391 w 220471"/>
              <a:gd name="connsiteY2" fmla="*/ 32781 h 380382"/>
              <a:gd name="connsiteX3" fmla="*/ 143714 w 220471"/>
              <a:gd name="connsiteY3" fmla="*/ 5567 h 380382"/>
              <a:gd name="connsiteX4" fmla="*/ 76915 w 220471"/>
              <a:gd name="connsiteY4" fmla="*/ 5567 h 380382"/>
              <a:gd name="connsiteX5" fmla="*/ 34238 w 220471"/>
              <a:gd name="connsiteY5" fmla="*/ 32781 h 380382"/>
              <a:gd name="connsiteX6" fmla="*/ 28610 w 220471"/>
              <a:gd name="connsiteY6" fmla="*/ 42677 h 380382"/>
              <a:gd name="connsiteX7" fmla="*/ 777 w 220471"/>
              <a:gd name="connsiteY7" fmla="*/ 145349 h 380382"/>
              <a:gd name="connsiteX8" fmla="*/ 13527 w 220471"/>
              <a:gd name="connsiteY8" fmla="*/ 168784 h 380382"/>
              <a:gd name="connsiteX9" fmla="*/ 13766 w 220471"/>
              <a:gd name="connsiteY9" fmla="*/ 168853 h 380382"/>
              <a:gd name="connsiteX10" fmla="*/ 18714 w 220471"/>
              <a:gd name="connsiteY10" fmla="*/ 169471 h 380382"/>
              <a:gd name="connsiteX11" fmla="*/ 36712 w 220471"/>
              <a:gd name="connsiteY11" fmla="*/ 155864 h 380382"/>
              <a:gd name="connsiteX12" fmla="*/ 61453 w 220471"/>
              <a:gd name="connsiteY12" fmla="*/ 65562 h 380382"/>
              <a:gd name="connsiteX13" fmla="*/ 61453 w 220471"/>
              <a:gd name="connsiteY13" fmla="*/ 108239 h 380382"/>
              <a:gd name="connsiteX14" fmla="*/ 61453 w 220471"/>
              <a:gd name="connsiteY14" fmla="*/ 108239 h 380382"/>
              <a:gd name="connsiteX15" fmla="*/ 26136 w 220471"/>
              <a:gd name="connsiteY15" fmla="*/ 239981 h 380382"/>
              <a:gd name="connsiteX16" fmla="*/ 61453 w 220471"/>
              <a:gd name="connsiteY16" fmla="*/ 239981 h 380382"/>
              <a:gd name="connsiteX17" fmla="*/ 61453 w 220471"/>
              <a:gd name="connsiteY17" fmla="*/ 380383 h 380382"/>
              <a:gd name="connsiteX18" fmla="*/ 98563 w 220471"/>
              <a:gd name="connsiteY18" fmla="*/ 380383 h 380382"/>
              <a:gd name="connsiteX19" fmla="*/ 98563 w 220471"/>
              <a:gd name="connsiteY19" fmla="*/ 239981 h 380382"/>
              <a:gd name="connsiteX20" fmla="*/ 123304 w 220471"/>
              <a:gd name="connsiteY20" fmla="*/ 239981 h 380382"/>
              <a:gd name="connsiteX21" fmla="*/ 123304 w 220471"/>
              <a:gd name="connsiteY21" fmla="*/ 379764 h 380382"/>
              <a:gd name="connsiteX22" fmla="*/ 160414 w 220471"/>
              <a:gd name="connsiteY22" fmla="*/ 379764 h 380382"/>
              <a:gd name="connsiteX23" fmla="*/ 160414 w 220471"/>
              <a:gd name="connsiteY23" fmla="*/ 239981 h 380382"/>
              <a:gd name="connsiteX24" fmla="*/ 195669 w 220471"/>
              <a:gd name="connsiteY24" fmla="*/ 239981 h 380382"/>
              <a:gd name="connsiteX25" fmla="*/ 160414 w 220471"/>
              <a:gd name="connsiteY25" fmla="*/ 108301 h 380382"/>
              <a:gd name="connsiteX26" fmla="*/ 160414 w 220471"/>
              <a:gd name="connsiteY26" fmla="*/ 65562 h 380382"/>
              <a:gd name="connsiteX27" fmla="*/ 185154 w 220471"/>
              <a:gd name="connsiteY27" fmla="*/ 155864 h 380382"/>
              <a:gd name="connsiteX28" fmla="*/ 203091 w 220471"/>
              <a:gd name="connsiteY28" fmla="*/ 169471 h 380382"/>
              <a:gd name="connsiteX29" fmla="*/ 208039 w 220471"/>
              <a:gd name="connsiteY29" fmla="*/ 168853 h 380382"/>
              <a:gd name="connsiteX30" fmla="*/ 219791 w 220471"/>
              <a:gd name="connsiteY30" fmla="*/ 145349 h 38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20471" h="380382">
                <a:moveTo>
                  <a:pt x="219791" y="145349"/>
                </a:moveTo>
                <a:lnTo>
                  <a:pt x="191958" y="42677"/>
                </a:lnTo>
                <a:cubicBezTo>
                  <a:pt x="190861" y="39006"/>
                  <a:pt x="188959" y="35625"/>
                  <a:pt x="186391" y="32781"/>
                </a:cubicBezTo>
                <a:cubicBezTo>
                  <a:pt x="174537" y="20440"/>
                  <a:pt x="159904" y="11110"/>
                  <a:pt x="143714" y="5567"/>
                </a:cubicBezTo>
                <a:cubicBezTo>
                  <a:pt x="122067" y="-1856"/>
                  <a:pt x="98563" y="-1856"/>
                  <a:pt x="76915" y="5567"/>
                </a:cubicBezTo>
                <a:cubicBezTo>
                  <a:pt x="60653" y="10958"/>
                  <a:pt x="45987" y="20311"/>
                  <a:pt x="34238" y="32781"/>
                </a:cubicBezTo>
                <a:cubicBezTo>
                  <a:pt x="31755" y="35695"/>
                  <a:pt x="29846" y="39053"/>
                  <a:pt x="28610" y="42677"/>
                </a:cubicBezTo>
                <a:lnTo>
                  <a:pt x="777" y="145349"/>
                </a:lnTo>
                <a:cubicBezTo>
                  <a:pt x="-2173" y="155341"/>
                  <a:pt x="3535" y="165834"/>
                  <a:pt x="13527" y="168784"/>
                </a:cubicBezTo>
                <a:cubicBezTo>
                  <a:pt x="13606" y="168808"/>
                  <a:pt x="13686" y="168831"/>
                  <a:pt x="13766" y="168853"/>
                </a:cubicBezTo>
                <a:cubicBezTo>
                  <a:pt x="15363" y="169362"/>
                  <a:pt x="17040" y="169571"/>
                  <a:pt x="18714" y="169471"/>
                </a:cubicBezTo>
                <a:cubicBezTo>
                  <a:pt x="27030" y="169319"/>
                  <a:pt x="34299" y="163824"/>
                  <a:pt x="36712" y="155864"/>
                </a:cubicBezTo>
                <a:lnTo>
                  <a:pt x="61453" y="65562"/>
                </a:lnTo>
                <a:lnTo>
                  <a:pt x="61453" y="108239"/>
                </a:lnTo>
                <a:lnTo>
                  <a:pt x="61453" y="108239"/>
                </a:lnTo>
                <a:lnTo>
                  <a:pt x="26136" y="239981"/>
                </a:lnTo>
                <a:lnTo>
                  <a:pt x="61453" y="239981"/>
                </a:lnTo>
                <a:lnTo>
                  <a:pt x="61453" y="380383"/>
                </a:lnTo>
                <a:lnTo>
                  <a:pt x="98563" y="380383"/>
                </a:lnTo>
                <a:lnTo>
                  <a:pt x="98563" y="239981"/>
                </a:lnTo>
                <a:lnTo>
                  <a:pt x="123304" y="239981"/>
                </a:lnTo>
                <a:lnTo>
                  <a:pt x="123304" y="379764"/>
                </a:lnTo>
                <a:lnTo>
                  <a:pt x="160414" y="379764"/>
                </a:lnTo>
                <a:lnTo>
                  <a:pt x="160414" y="239981"/>
                </a:lnTo>
                <a:lnTo>
                  <a:pt x="195669" y="239981"/>
                </a:lnTo>
                <a:lnTo>
                  <a:pt x="160414" y="108301"/>
                </a:lnTo>
                <a:lnTo>
                  <a:pt x="160414" y="65562"/>
                </a:lnTo>
                <a:lnTo>
                  <a:pt x="185154" y="155864"/>
                </a:lnTo>
                <a:cubicBezTo>
                  <a:pt x="187544" y="163814"/>
                  <a:pt x="194791" y="169312"/>
                  <a:pt x="203091" y="169471"/>
                </a:cubicBezTo>
                <a:cubicBezTo>
                  <a:pt x="204765" y="169571"/>
                  <a:pt x="206442" y="169362"/>
                  <a:pt x="208039" y="168853"/>
                </a:cubicBezTo>
                <a:cubicBezTo>
                  <a:pt x="217342" y="165124"/>
                  <a:pt x="222390" y="155029"/>
                  <a:pt x="219791" y="145349"/>
                </a:cubicBez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7" name="Forme libre 156">
            <a:extLst>
              <a:ext uri="{FF2B5EF4-FFF2-40B4-BE49-F238E27FC236}">
                <a16:creationId xmlns:a16="http://schemas.microsoft.com/office/drawing/2014/main" id="{AF6B5CB1-048F-3632-4E81-4CBED73FD332}"/>
              </a:ext>
            </a:extLst>
          </p:cNvPr>
          <p:cNvSpPr/>
          <p:nvPr/>
        </p:nvSpPr>
        <p:spPr>
          <a:xfrm>
            <a:off x="3814783" y="3700729"/>
            <a:ext cx="86591" cy="86591"/>
          </a:xfrm>
          <a:custGeom>
            <a:avLst/>
            <a:gdLst>
              <a:gd name="connsiteX0" fmla="*/ 86591 w 86591"/>
              <a:gd name="connsiteY0" fmla="*/ 43296 h 86591"/>
              <a:gd name="connsiteX1" fmla="*/ 43296 w 86591"/>
              <a:gd name="connsiteY1" fmla="*/ 86591 h 86591"/>
              <a:gd name="connsiteX2" fmla="*/ 0 w 86591"/>
              <a:gd name="connsiteY2" fmla="*/ 43296 h 86591"/>
              <a:gd name="connsiteX3" fmla="*/ 43296 w 86591"/>
              <a:gd name="connsiteY3" fmla="*/ 0 h 86591"/>
              <a:gd name="connsiteX4" fmla="*/ 86591 w 86591"/>
              <a:gd name="connsiteY4" fmla="*/ 43296 h 8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91" h="86591">
                <a:moveTo>
                  <a:pt x="86591" y="43296"/>
                </a:moveTo>
                <a:cubicBezTo>
                  <a:pt x="86591" y="67207"/>
                  <a:pt x="67207" y="86591"/>
                  <a:pt x="43296" y="86591"/>
                </a:cubicBezTo>
                <a:cubicBezTo>
                  <a:pt x="19384" y="86591"/>
                  <a:pt x="0" y="67207"/>
                  <a:pt x="0" y="43296"/>
                </a:cubicBezTo>
                <a:cubicBezTo>
                  <a:pt x="0" y="19384"/>
                  <a:pt x="19384" y="0"/>
                  <a:pt x="43296" y="0"/>
                </a:cubicBezTo>
                <a:cubicBezTo>
                  <a:pt x="67207" y="0"/>
                  <a:pt x="86591" y="19384"/>
                  <a:pt x="86591" y="43296"/>
                </a:cubicBez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8" name="Hexagone 87">
            <a:extLst>
              <a:ext uri="{FF2B5EF4-FFF2-40B4-BE49-F238E27FC236}">
                <a16:creationId xmlns:a16="http://schemas.microsoft.com/office/drawing/2014/main" id="{AD311506-F085-689A-AACD-7A237214732C}"/>
              </a:ext>
            </a:extLst>
          </p:cNvPr>
          <p:cNvSpPr/>
          <p:nvPr/>
        </p:nvSpPr>
        <p:spPr>
          <a:xfrm>
            <a:off x="1904435" y="2772259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Hexagone 88">
            <a:extLst>
              <a:ext uri="{FF2B5EF4-FFF2-40B4-BE49-F238E27FC236}">
                <a16:creationId xmlns:a16="http://schemas.microsoft.com/office/drawing/2014/main" id="{C1B381E9-A4F2-421F-4CDE-6E4E11C6B103}"/>
              </a:ext>
            </a:extLst>
          </p:cNvPr>
          <p:cNvSpPr/>
          <p:nvPr/>
        </p:nvSpPr>
        <p:spPr>
          <a:xfrm>
            <a:off x="2003852" y="2857324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AB2D2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Hexagone 89">
            <a:extLst>
              <a:ext uri="{FF2B5EF4-FFF2-40B4-BE49-F238E27FC236}">
                <a16:creationId xmlns:a16="http://schemas.microsoft.com/office/drawing/2014/main" id="{98AB4803-56E8-9A7C-250D-EF0F5962C849}"/>
              </a:ext>
            </a:extLst>
          </p:cNvPr>
          <p:cNvSpPr/>
          <p:nvPr/>
        </p:nvSpPr>
        <p:spPr>
          <a:xfrm>
            <a:off x="2072897" y="2916402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FF0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Hexagone 91">
            <a:extLst>
              <a:ext uri="{FF2B5EF4-FFF2-40B4-BE49-F238E27FC236}">
                <a16:creationId xmlns:a16="http://schemas.microsoft.com/office/drawing/2014/main" id="{E7CB0587-B91C-E0FF-03BF-9BE74C25922C}"/>
              </a:ext>
            </a:extLst>
          </p:cNvPr>
          <p:cNvSpPr/>
          <p:nvPr/>
        </p:nvSpPr>
        <p:spPr>
          <a:xfrm>
            <a:off x="2335389" y="3729947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RF Dewi Black" pitchFamily="2" charset="77"/>
              </a:rPr>
              <a:t>E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15" name="Forme libre 114">
            <a:extLst>
              <a:ext uri="{FF2B5EF4-FFF2-40B4-BE49-F238E27FC236}">
                <a16:creationId xmlns:a16="http://schemas.microsoft.com/office/drawing/2014/main" id="{7FF4F204-B9BD-8635-0037-FE39AAE792AF}"/>
              </a:ext>
            </a:extLst>
          </p:cNvPr>
          <p:cNvSpPr/>
          <p:nvPr/>
        </p:nvSpPr>
        <p:spPr>
          <a:xfrm>
            <a:off x="2371495" y="3141588"/>
            <a:ext cx="426770" cy="432955"/>
          </a:xfrm>
          <a:custGeom>
            <a:avLst/>
            <a:gdLst>
              <a:gd name="connsiteX0" fmla="*/ 37111 w 426770"/>
              <a:gd name="connsiteY0" fmla="*/ 0 h 432955"/>
              <a:gd name="connsiteX1" fmla="*/ 0 w 426770"/>
              <a:gd name="connsiteY1" fmla="*/ 0 h 432955"/>
              <a:gd name="connsiteX2" fmla="*/ 0 w 426770"/>
              <a:gd name="connsiteY2" fmla="*/ 432956 h 432955"/>
              <a:gd name="connsiteX3" fmla="*/ 426771 w 426770"/>
              <a:gd name="connsiteY3" fmla="*/ 432956 h 432955"/>
              <a:gd name="connsiteX4" fmla="*/ 426771 w 426770"/>
              <a:gd name="connsiteY4" fmla="*/ 395845 h 432955"/>
              <a:gd name="connsiteX5" fmla="*/ 37111 w 426770"/>
              <a:gd name="connsiteY5" fmla="*/ 395845 h 432955"/>
              <a:gd name="connsiteX6" fmla="*/ 37111 w 426770"/>
              <a:gd name="connsiteY6" fmla="*/ 0 h 4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70" h="432955">
                <a:moveTo>
                  <a:pt x="37111" y="0"/>
                </a:moveTo>
                <a:lnTo>
                  <a:pt x="0" y="0"/>
                </a:lnTo>
                <a:lnTo>
                  <a:pt x="0" y="432956"/>
                </a:lnTo>
                <a:lnTo>
                  <a:pt x="426771" y="432956"/>
                </a:lnTo>
                <a:lnTo>
                  <a:pt x="426771" y="395845"/>
                </a:lnTo>
                <a:lnTo>
                  <a:pt x="37111" y="395845"/>
                </a:lnTo>
                <a:lnTo>
                  <a:pt x="37111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6" name="Forme libre 115">
            <a:extLst>
              <a:ext uri="{FF2B5EF4-FFF2-40B4-BE49-F238E27FC236}">
                <a16:creationId xmlns:a16="http://schemas.microsoft.com/office/drawing/2014/main" id="{6AAFCEE6-8C7E-78BF-9B84-6066CD9EA5A0}"/>
              </a:ext>
            </a:extLst>
          </p:cNvPr>
          <p:cNvSpPr/>
          <p:nvPr/>
        </p:nvSpPr>
        <p:spPr>
          <a:xfrm rot="10800000">
            <a:off x="2705489" y="3141588"/>
            <a:ext cx="92776" cy="358734"/>
          </a:xfrm>
          <a:custGeom>
            <a:avLst/>
            <a:gdLst>
              <a:gd name="connsiteX0" fmla="*/ 0 w 92776"/>
              <a:gd name="connsiteY0" fmla="*/ 0 h 358734"/>
              <a:gd name="connsiteX1" fmla="*/ 92776 w 92776"/>
              <a:gd name="connsiteY1" fmla="*/ 0 h 358734"/>
              <a:gd name="connsiteX2" fmla="*/ 92776 w 92776"/>
              <a:gd name="connsiteY2" fmla="*/ 358735 h 358734"/>
              <a:gd name="connsiteX3" fmla="*/ 0 w 92776"/>
              <a:gd name="connsiteY3" fmla="*/ 358735 h 35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76" h="358734">
                <a:moveTo>
                  <a:pt x="0" y="0"/>
                </a:moveTo>
                <a:lnTo>
                  <a:pt x="92776" y="0"/>
                </a:lnTo>
                <a:lnTo>
                  <a:pt x="92776" y="358735"/>
                </a:lnTo>
                <a:lnTo>
                  <a:pt x="0" y="358735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7" name="Forme libre 116">
            <a:extLst>
              <a:ext uri="{FF2B5EF4-FFF2-40B4-BE49-F238E27FC236}">
                <a16:creationId xmlns:a16="http://schemas.microsoft.com/office/drawing/2014/main" id="{0B396846-A1F9-9893-DA8E-FE07590F1A5A}"/>
              </a:ext>
            </a:extLst>
          </p:cNvPr>
          <p:cNvSpPr/>
          <p:nvPr/>
        </p:nvSpPr>
        <p:spPr>
          <a:xfrm rot="10800000">
            <a:off x="2575602" y="3265289"/>
            <a:ext cx="92776" cy="235033"/>
          </a:xfrm>
          <a:custGeom>
            <a:avLst/>
            <a:gdLst>
              <a:gd name="connsiteX0" fmla="*/ 0 w 92776"/>
              <a:gd name="connsiteY0" fmla="*/ 0 h 235033"/>
              <a:gd name="connsiteX1" fmla="*/ 92776 w 92776"/>
              <a:gd name="connsiteY1" fmla="*/ 0 h 235033"/>
              <a:gd name="connsiteX2" fmla="*/ 92776 w 92776"/>
              <a:gd name="connsiteY2" fmla="*/ 235033 h 235033"/>
              <a:gd name="connsiteX3" fmla="*/ 0 w 92776"/>
              <a:gd name="connsiteY3" fmla="*/ 235033 h 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76" h="235033">
                <a:moveTo>
                  <a:pt x="0" y="0"/>
                </a:moveTo>
                <a:lnTo>
                  <a:pt x="92776" y="0"/>
                </a:lnTo>
                <a:lnTo>
                  <a:pt x="92776" y="235033"/>
                </a:lnTo>
                <a:lnTo>
                  <a:pt x="0" y="235033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8" name="Forme libre 117">
            <a:extLst>
              <a:ext uri="{FF2B5EF4-FFF2-40B4-BE49-F238E27FC236}">
                <a16:creationId xmlns:a16="http://schemas.microsoft.com/office/drawing/2014/main" id="{A75BD2F6-50E9-8D02-38E1-18954A42D739}"/>
              </a:ext>
            </a:extLst>
          </p:cNvPr>
          <p:cNvSpPr/>
          <p:nvPr/>
        </p:nvSpPr>
        <p:spPr>
          <a:xfrm rot="10800000">
            <a:off x="2445716" y="3376621"/>
            <a:ext cx="92776" cy="123701"/>
          </a:xfrm>
          <a:custGeom>
            <a:avLst/>
            <a:gdLst>
              <a:gd name="connsiteX0" fmla="*/ 0 w 92776"/>
              <a:gd name="connsiteY0" fmla="*/ 0 h 123701"/>
              <a:gd name="connsiteX1" fmla="*/ 92776 w 92776"/>
              <a:gd name="connsiteY1" fmla="*/ 0 h 123701"/>
              <a:gd name="connsiteX2" fmla="*/ 92776 w 92776"/>
              <a:gd name="connsiteY2" fmla="*/ 123702 h 123701"/>
              <a:gd name="connsiteX3" fmla="*/ 0 w 92776"/>
              <a:gd name="connsiteY3" fmla="*/ 123702 h 12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76" h="123701">
                <a:moveTo>
                  <a:pt x="0" y="0"/>
                </a:moveTo>
                <a:lnTo>
                  <a:pt x="92776" y="0"/>
                </a:lnTo>
                <a:lnTo>
                  <a:pt x="92776" y="123702"/>
                </a:lnTo>
                <a:lnTo>
                  <a:pt x="0" y="123702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19" name="Forme libre 118">
            <a:extLst>
              <a:ext uri="{FF2B5EF4-FFF2-40B4-BE49-F238E27FC236}">
                <a16:creationId xmlns:a16="http://schemas.microsoft.com/office/drawing/2014/main" id="{1CA237DB-A55B-52A0-8416-B0AD6F0A037F}"/>
              </a:ext>
            </a:extLst>
          </p:cNvPr>
          <p:cNvSpPr/>
          <p:nvPr/>
        </p:nvSpPr>
        <p:spPr>
          <a:xfrm>
            <a:off x="2443180" y="3141588"/>
            <a:ext cx="200458" cy="200458"/>
          </a:xfrm>
          <a:custGeom>
            <a:avLst/>
            <a:gdLst>
              <a:gd name="connsiteX0" fmla="*/ 200459 w 200458"/>
              <a:gd name="connsiteY0" fmla="*/ 84983 h 200458"/>
              <a:gd name="connsiteX1" fmla="*/ 200459 w 200458"/>
              <a:gd name="connsiteY1" fmla="*/ 0 h 200458"/>
              <a:gd name="connsiteX2" fmla="*/ 115475 w 200458"/>
              <a:gd name="connsiteY2" fmla="*/ 0 h 200458"/>
              <a:gd name="connsiteX3" fmla="*/ 149246 w 200458"/>
              <a:gd name="connsiteY3" fmla="*/ 33771 h 200458"/>
              <a:gd name="connsiteX4" fmla="*/ 0 w 200458"/>
              <a:gd name="connsiteY4" fmla="*/ 183017 h 200458"/>
              <a:gd name="connsiteX5" fmla="*/ 17442 w 200458"/>
              <a:gd name="connsiteY5" fmla="*/ 200459 h 200458"/>
              <a:gd name="connsiteX6" fmla="*/ 166688 w 200458"/>
              <a:gd name="connsiteY6" fmla="*/ 51274 h 200458"/>
              <a:gd name="connsiteX7" fmla="*/ 200459 w 200458"/>
              <a:gd name="connsiteY7" fmla="*/ 84983 h 20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458" h="200458">
                <a:moveTo>
                  <a:pt x="200459" y="84983"/>
                </a:moveTo>
                <a:lnTo>
                  <a:pt x="200459" y="0"/>
                </a:lnTo>
                <a:lnTo>
                  <a:pt x="115475" y="0"/>
                </a:lnTo>
                <a:lnTo>
                  <a:pt x="149246" y="33771"/>
                </a:lnTo>
                <a:lnTo>
                  <a:pt x="0" y="183017"/>
                </a:lnTo>
                <a:lnTo>
                  <a:pt x="17442" y="200459"/>
                </a:lnTo>
                <a:lnTo>
                  <a:pt x="166688" y="51274"/>
                </a:lnTo>
                <a:lnTo>
                  <a:pt x="200459" y="84983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B0401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4" name="Forme libre 153">
            <a:extLst>
              <a:ext uri="{FF2B5EF4-FFF2-40B4-BE49-F238E27FC236}">
                <a16:creationId xmlns:a16="http://schemas.microsoft.com/office/drawing/2014/main" id="{9DE57071-BC5F-CA29-7285-BDAB55E879E5}"/>
              </a:ext>
            </a:extLst>
          </p:cNvPr>
          <p:cNvSpPr/>
          <p:nvPr/>
        </p:nvSpPr>
        <p:spPr>
          <a:xfrm>
            <a:off x="3439066" y="3800309"/>
            <a:ext cx="181876" cy="380382"/>
          </a:xfrm>
          <a:custGeom>
            <a:avLst/>
            <a:gdLst>
              <a:gd name="connsiteX0" fmla="*/ 168950 w 181876"/>
              <a:gd name="connsiteY0" fmla="*/ 236765 h 380382"/>
              <a:gd name="connsiteX1" fmla="*/ 181876 w 181876"/>
              <a:gd name="connsiteY1" fmla="*/ 188521 h 380382"/>
              <a:gd name="connsiteX2" fmla="*/ 179897 w 181876"/>
              <a:gd name="connsiteY2" fmla="*/ 181099 h 380382"/>
              <a:gd name="connsiteX3" fmla="*/ 173712 w 181876"/>
              <a:gd name="connsiteY3" fmla="*/ 181841 h 380382"/>
              <a:gd name="connsiteX4" fmla="*/ 165424 w 181876"/>
              <a:gd name="connsiteY4" fmla="*/ 180790 h 380382"/>
              <a:gd name="connsiteX5" fmla="*/ 147487 w 181876"/>
              <a:gd name="connsiteY5" fmla="*/ 167492 h 380382"/>
              <a:gd name="connsiteX6" fmla="*/ 143838 w 181876"/>
              <a:gd name="connsiteY6" fmla="*/ 142133 h 380382"/>
              <a:gd name="connsiteX7" fmla="*/ 171609 w 181876"/>
              <a:gd name="connsiteY7" fmla="*/ 39461 h 380382"/>
              <a:gd name="connsiteX8" fmla="*/ 171609 w 181876"/>
              <a:gd name="connsiteY8" fmla="*/ 39090 h 380382"/>
              <a:gd name="connsiteX9" fmla="*/ 171609 w 181876"/>
              <a:gd name="connsiteY9" fmla="*/ 38780 h 380382"/>
              <a:gd name="connsiteX10" fmla="*/ 178722 w 181876"/>
              <a:gd name="connsiteY10" fmla="*/ 25730 h 380382"/>
              <a:gd name="connsiteX11" fmla="*/ 143653 w 181876"/>
              <a:gd name="connsiteY11" fmla="*/ 5567 h 380382"/>
              <a:gd name="connsiteX12" fmla="*/ 76854 w 181876"/>
              <a:gd name="connsiteY12" fmla="*/ 5567 h 380382"/>
              <a:gd name="connsiteX13" fmla="*/ 34177 w 181876"/>
              <a:gd name="connsiteY13" fmla="*/ 32781 h 380382"/>
              <a:gd name="connsiteX14" fmla="*/ 28548 w 181876"/>
              <a:gd name="connsiteY14" fmla="*/ 42677 h 380382"/>
              <a:gd name="connsiteX15" fmla="*/ 777 w 181876"/>
              <a:gd name="connsiteY15" fmla="*/ 145349 h 380382"/>
              <a:gd name="connsiteX16" fmla="*/ 13527 w 181876"/>
              <a:gd name="connsiteY16" fmla="*/ 168784 h 380382"/>
              <a:gd name="connsiteX17" fmla="*/ 13766 w 181876"/>
              <a:gd name="connsiteY17" fmla="*/ 168853 h 380382"/>
              <a:gd name="connsiteX18" fmla="*/ 18714 w 181876"/>
              <a:gd name="connsiteY18" fmla="*/ 169471 h 380382"/>
              <a:gd name="connsiteX19" fmla="*/ 36713 w 181876"/>
              <a:gd name="connsiteY19" fmla="*/ 155864 h 380382"/>
              <a:gd name="connsiteX20" fmla="*/ 61453 w 181876"/>
              <a:gd name="connsiteY20" fmla="*/ 65562 h 380382"/>
              <a:gd name="connsiteX21" fmla="*/ 61453 w 181876"/>
              <a:gd name="connsiteY21" fmla="*/ 108239 h 380382"/>
              <a:gd name="connsiteX22" fmla="*/ 61453 w 181876"/>
              <a:gd name="connsiteY22" fmla="*/ 108239 h 380382"/>
              <a:gd name="connsiteX23" fmla="*/ 26136 w 181876"/>
              <a:gd name="connsiteY23" fmla="*/ 239981 h 380382"/>
              <a:gd name="connsiteX24" fmla="*/ 61453 w 181876"/>
              <a:gd name="connsiteY24" fmla="*/ 239981 h 380382"/>
              <a:gd name="connsiteX25" fmla="*/ 61453 w 181876"/>
              <a:gd name="connsiteY25" fmla="*/ 380383 h 380382"/>
              <a:gd name="connsiteX26" fmla="*/ 98563 w 181876"/>
              <a:gd name="connsiteY26" fmla="*/ 380383 h 380382"/>
              <a:gd name="connsiteX27" fmla="*/ 98563 w 181876"/>
              <a:gd name="connsiteY27" fmla="*/ 239981 h 380382"/>
              <a:gd name="connsiteX28" fmla="*/ 123304 w 181876"/>
              <a:gd name="connsiteY28" fmla="*/ 239981 h 380382"/>
              <a:gd name="connsiteX29" fmla="*/ 123304 w 181876"/>
              <a:gd name="connsiteY29" fmla="*/ 379764 h 380382"/>
              <a:gd name="connsiteX30" fmla="*/ 160414 w 181876"/>
              <a:gd name="connsiteY30" fmla="*/ 379764 h 380382"/>
              <a:gd name="connsiteX31" fmla="*/ 160414 w 181876"/>
              <a:gd name="connsiteY31" fmla="*/ 239981 h 380382"/>
              <a:gd name="connsiteX32" fmla="*/ 168084 w 181876"/>
              <a:gd name="connsiteY32" fmla="*/ 239981 h 38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81876" h="380382">
                <a:moveTo>
                  <a:pt x="168950" y="236765"/>
                </a:moveTo>
                <a:lnTo>
                  <a:pt x="181876" y="188521"/>
                </a:lnTo>
                <a:lnTo>
                  <a:pt x="179897" y="181099"/>
                </a:lnTo>
                <a:cubicBezTo>
                  <a:pt x="177865" y="181550"/>
                  <a:pt x="175793" y="181799"/>
                  <a:pt x="173712" y="181841"/>
                </a:cubicBezTo>
                <a:cubicBezTo>
                  <a:pt x="170911" y="181933"/>
                  <a:pt x="168113" y="181578"/>
                  <a:pt x="165424" y="180790"/>
                </a:cubicBezTo>
                <a:cubicBezTo>
                  <a:pt x="157934" y="178878"/>
                  <a:pt x="151493" y="174103"/>
                  <a:pt x="147487" y="167492"/>
                </a:cubicBezTo>
                <a:cubicBezTo>
                  <a:pt x="142981" y="159849"/>
                  <a:pt x="141670" y="150737"/>
                  <a:pt x="143838" y="142133"/>
                </a:cubicBezTo>
                <a:lnTo>
                  <a:pt x="171609" y="39461"/>
                </a:lnTo>
                <a:lnTo>
                  <a:pt x="171609" y="39090"/>
                </a:lnTo>
                <a:lnTo>
                  <a:pt x="171609" y="38780"/>
                </a:lnTo>
                <a:cubicBezTo>
                  <a:pt x="173217" y="34056"/>
                  <a:pt x="175623" y="29641"/>
                  <a:pt x="178722" y="25730"/>
                </a:cubicBezTo>
                <a:cubicBezTo>
                  <a:pt x="168390" y="16883"/>
                  <a:pt x="156497" y="10044"/>
                  <a:pt x="143653" y="5567"/>
                </a:cubicBezTo>
                <a:cubicBezTo>
                  <a:pt x="122005" y="-1856"/>
                  <a:pt x="98502" y="-1856"/>
                  <a:pt x="76854" y="5567"/>
                </a:cubicBezTo>
                <a:cubicBezTo>
                  <a:pt x="60591" y="10958"/>
                  <a:pt x="45925" y="20311"/>
                  <a:pt x="34177" y="32781"/>
                </a:cubicBezTo>
                <a:cubicBezTo>
                  <a:pt x="31716" y="35711"/>
                  <a:pt x="29809" y="39064"/>
                  <a:pt x="28548" y="42677"/>
                </a:cubicBezTo>
                <a:lnTo>
                  <a:pt x="777" y="145349"/>
                </a:lnTo>
                <a:cubicBezTo>
                  <a:pt x="-2173" y="155341"/>
                  <a:pt x="3535" y="165834"/>
                  <a:pt x="13527" y="168784"/>
                </a:cubicBezTo>
                <a:cubicBezTo>
                  <a:pt x="13607" y="168808"/>
                  <a:pt x="13686" y="168831"/>
                  <a:pt x="13766" y="168853"/>
                </a:cubicBezTo>
                <a:cubicBezTo>
                  <a:pt x="15363" y="169362"/>
                  <a:pt x="17041" y="169571"/>
                  <a:pt x="18714" y="169471"/>
                </a:cubicBezTo>
                <a:cubicBezTo>
                  <a:pt x="27030" y="169319"/>
                  <a:pt x="34299" y="163824"/>
                  <a:pt x="36713" y="155864"/>
                </a:cubicBezTo>
                <a:lnTo>
                  <a:pt x="61453" y="65562"/>
                </a:lnTo>
                <a:lnTo>
                  <a:pt x="61453" y="108239"/>
                </a:lnTo>
                <a:lnTo>
                  <a:pt x="61453" y="108239"/>
                </a:lnTo>
                <a:lnTo>
                  <a:pt x="26136" y="239981"/>
                </a:lnTo>
                <a:lnTo>
                  <a:pt x="61453" y="239981"/>
                </a:lnTo>
                <a:lnTo>
                  <a:pt x="61453" y="380383"/>
                </a:lnTo>
                <a:lnTo>
                  <a:pt x="98563" y="380383"/>
                </a:lnTo>
                <a:lnTo>
                  <a:pt x="98563" y="239981"/>
                </a:lnTo>
                <a:lnTo>
                  <a:pt x="123304" y="239981"/>
                </a:lnTo>
                <a:lnTo>
                  <a:pt x="123304" y="379764"/>
                </a:lnTo>
                <a:lnTo>
                  <a:pt x="160414" y="379764"/>
                </a:lnTo>
                <a:lnTo>
                  <a:pt x="160414" y="239981"/>
                </a:lnTo>
                <a:lnTo>
                  <a:pt x="168084" y="239981"/>
                </a:ln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8" name="Forme libre 157">
            <a:extLst>
              <a:ext uri="{FF2B5EF4-FFF2-40B4-BE49-F238E27FC236}">
                <a16:creationId xmlns:a16="http://schemas.microsoft.com/office/drawing/2014/main" id="{B3F83E0E-BCCF-27EB-8899-E236834B06E4}"/>
              </a:ext>
            </a:extLst>
          </p:cNvPr>
          <p:cNvSpPr/>
          <p:nvPr/>
        </p:nvSpPr>
        <p:spPr>
          <a:xfrm>
            <a:off x="3505529" y="3700729"/>
            <a:ext cx="86591" cy="86591"/>
          </a:xfrm>
          <a:custGeom>
            <a:avLst/>
            <a:gdLst>
              <a:gd name="connsiteX0" fmla="*/ 86591 w 86591"/>
              <a:gd name="connsiteY0" fmla="*/ 43296 h 86591"/>
              <a:gd name="connsiteX1" fmla="*/ 43296 w 86591"/>
              <a:gd name="connsiteY1" fmla="*/ 86591 h 86591"/>
              <a:gd name="connsiteX2" fmla="*/ 0 w 86591"/>
              <a:gd name="connsiteY2" fmla="*/ 43296 h 86591"/>
              <a:gd name="connsiteX3" fmla="*/ 43296 w 86591"/>
              <a:gd name="connsiteY3" fmla="*/ 0 h 86591"/>
              <a:gd name="connsiteX4" fmla="*/ 86591 w 86591"/>
              <a:gd name="connsiteY4" fmla="*/ 43296 h 8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91" h="86591">
                <a:moveTo>
                  <a:pt x="86591" y="43296"/>
                </a:moveTo>
                <a:cubicBezTo>
                  <a:pt x="86591" y="67207"/>
                  <a:pt x="67207" y="86591"/>
                  <a:pt x="43296" y="86591"/>
                </a:cubicBezTo>
                <a:cubicBezTo>
                  <a:pt x="19384" y="86591"/>
                  <a:pt x="0" y="67207"/>
                  <a:pt x="0" y="43296"/>
                </a:cubicBezTo>
                <a:cubicBezTo>
                  <a:pt x="0" y="19384"/>
                  <a:pt x="19384" y="0"/>
                  <a:pt x="43296" y="0"/>
                </a:cubicBezTo>
                <a:cubicBezTo>
                  <a:pt x="67207" y="0"/>
                  <a:pt x="86591" y="19384"/>
                  <a:pt x="86591" y="43296"/>
                </a:cubicBez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9" name="Forme libre 158">
            <a:extLst>
              <a:ext uri="{FF2B5EF4-FFF2-40B4-BE49-F238E27FC236}">
                <a16:creationId xmlns:a16="http://schemas.microsoft.com/office/drawing/2014/main" id="{608EF658-5A99-601A-2313-E04C47539B61}"/>
              </a:ext>
            </a:extLst>
          </p:cNvPr>
          <p:cNvSpPr/>
          <p:nvPr/>
        </p:nvSpPr>
        <p:spPr>
          <a:xfrm>
            <a:off x="3660156" y="3700729"/>
            <a:ext cx="86591" cy="86591"/>
          </a:xfrm>
          <a:custGeom>
            <a:avLst/>
            <a:gdLst>
              <a:gd name="connsiteX0" fmla="*/ 86591 w 86591"/>
              <a:gd name="connsiteY0" fmla="*/ 43296 h 86591"/>
              <a:gd name="connsiteX1" fmla="*/ 43296 w 86591"/>
              <a:gd name="connsiteY1" fmla="*/ 86591 h 86591"/>
              <a:gd name="connsiteX2" fmla="*/ 0 w 86591"/>
              <a:gd name="connsiteY2" fmla="*/ 43296 h 86591"/>
              <a:gd name="connsiteX3" fmla="*/ 43296 w 86591"/>
              <a:gd name="connsiteY3" fmla="*/ 0 h 86591"/>
              <a:gd name="connsiteX4" fmla="*/ 86591 w 86591"/>
              <a:gd name="connsiteY4" fmla="*/ 43296 h 8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591" h="86591">
                <a:moveTo>
                  <a:pt x="86591" y="43296"/>
                </a:moveTo>
                <a:cubicBezTo>
                  <a:pt x="86591" y="67207"/>
                  <a:pt x="67207" y="86591"/>
                  <a:pt x="43296" y="86591"/>
                </a:cubicBezTo>
                <a:cubicBezTo>
                  <a:pt x="19384" y="86591"/>
                  <a:pt x="0" y="67207"/>
                  <a:pt x="0" y="43296"/>
                </a:cubicBezTo>
                <a:cubicBezTo>
                  <a:pt x="0" y="19384"/>
                  <a:pt x="19384" y="0"/>
                  <a:pt x="43296" y="0"/>
                </a:cubicBezTo>
                <a:cubicBezTo>
                  <a:pt x="67207" y="0"/>
                  <a:pt x="86591" y="19384"/>
                  <a:pt x="86591" y="43296"/>
                </a:cubicBezTo>
                <a:close/>
              </a:path>
            </a:pathLst>
          </a:custGeom>
          <a:gradFill>
            <a:gsLst>
              <a:gs pos="0">
                <a:srgbClr val="FB0401"/>
              </a:gs>
              <a:gs pos="100000">
                <a:schemeClr val="accent2"/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705D1E05-CBA9-1204-6208-F45BA630C113}"/>
              </a:ext>
            </a:extLst>
          </p:cNvPr>
          <p:cNvGrpSpPr/>
          <p:nvPr/>
        </p:nvGrpSpPr>
        <p:grpSpPr>
          <a:xfrm rot="10800000">
            <a:off x="1936760" y="4643817"/>
            <a:ext cx="1322936" cy="371958"/>
            <a:chOff x="892952" y="3137892"/>
            <a:chExt cx="1107747" cy="371958"/>
          </a:xfrm>
        </p:grpSpPr>
        <p:sp>
          <p:nvSpPr>
            <p:cNvPr id="133" name="Accolade ouvrante 132">
              <a:extLst>
                <a:ext uri="{FF2B5EF4-FFF2-40B4-BE49-F238E27FC236}">
                  <a16:creationId xmlns:a16="http://schemas.microsoft.com/office/drawing/2014/main" id="{B4E1CCF8-B319-76C8-B8B1-C56631103CC8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BA6AA9F7-C35A-9392-A93C-24C6C5DF660E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ZoneTexte 135">
            <a:extLst>
              <a:ext uri="{FF2B5EF4-FFF2-40B4-BE49-F238E27FC236}">
                <a16:creationId xmlns:a16="http://schemas.microsoft.com/office/drawing/2014/main" id="{F3CBAFF6-07BA-02F5-A875-66FE101951FE}"/>
              </a:ext>
            </a:extLst>
          </p:cNvPr>
          <p:cNvSpPr txBox="1"/>
          <p:nvPr/>
        </p:nvSpPr>
        <p:spPr>
          <a:xfrm>
            <a:off x="4656858" y="5582852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/ </a:t>
            </a:r>
          </a:p>
        </p:txBody>
      </p:sp>
      <p:sp>
        <p:nvSpPr>
          <p:cNvPr id="137" name="Hexagone 136">
            <a:extLst>
              <a:ext uri="{FF2B5EF4-FFF2-40B4-BE49-F238E27FC236}">
                <a16:creationId xmlns:a16="http://schemas.microsoft.com/office/drawing/2014/main" id="{A2285842-5F50-A962-62F5-60F1F7C7F3B7}"/>
              </a:ext>
            </a:extLst>
          </p:cNvPr>
          <p:cNvSpPr/>
          <p:nvPr/>
        </p:nvSpPr>
        <p:spPr>
          <a:xfrm>
            <a:off x="5234183" y="3397579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chemeClr val="accent4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Hexagone 137">
            <a:extLst>
              <a:ext uri="{FF2B5EF4-FFF2-40B4-BE49-F238E27FC236}">
                <a16:creationId xmlns:a16="http://schemas.microsoft.com/office/drawing/2014/main" id="{2D0F8CED-A145-791B-963A-74C2DBC5172A}"/>
              </a:ext>
            </a:extLst>
          </p:cNvPr>
          <p:cNvSpPr/>
          <p:nvPr/>
        </p:nvSpPr>
        <p:spPr>
          <a:xfrm>
            <a:off x="5333600" y="3482644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FFC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Hexagone 138">
            <a:extLst>
              <a:ext uri="{FF2B5EF4-FFF2-40B4-BE49-F238E27FC236}">
                <a16:creationId xmlns:a16="http://schemas.microsoft.com/office/drawing/2014/main" id="{032F6AB6-68CC-712A-887F-D69D67E063FE}"/>
              </a:ext>
            </a:extLst>
          </p:cNvPr>
          <p:cNvSpPr/>
          <p:nvPr/>
        </p:nvSpPr>
        <p:spPr>
          <a:xfrm>
            <a:off x="5402645" y="3541722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rgbClr val="FFC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Hexagone 139">
            <a:extLst>
              <a:ext uri="{FF2B5EF4-FFF2-40B4-BE49-F238E27FC236}">
                <a16:creationId xmlns:a16="http://schemas.microsoft.com/office/drawing/2014/main" id="{134A38F2-5210-5EE4-8FD3-4132D8B795AC}"/>
              </a:ext>
            </a:extLst>
          </p:cNvPr>
          <p:cNvSpPr/>
          <p:nvPr/>
        </p:nvSpPr>
        <p:spPr>
          <a:xfrm>
            <a:off x="5656543" y="3176950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rgbClr val="FFC000"/>
              </a:gs>
              <a:gs pos="100000">
                <a:schemeClr val="bg2">
                  <a:lumMod val="50000"/>
                </a:schemeClr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RF Dewi Black" pitchFamily="2" charset="77"/>
              </a:rPr>
              <a:t>E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63" name="Graphique 141" descr="Feuille avec un remplissage uni">
            <a:extLst>
              <a:ext uri="{FF2B5EF4-FFF2-40B4-BE49-F238E27FC236}">
                <a16:creationId xmlns:a16="http://schemas.microsoft.com/office/drawing/2014/main" id="{B97C6079-5E5C-18F8-D2DE-505BCF94ADF2}"/>
              </a:ext>
            </a:extLst>
          </p:cNvPr>
          <p:cNvSpPr/>
          <p:nvPr/>
        </p:nvSpPr>
        <p:spPr>
          <a:xfrm>
            <a:off x="5679046" y="3737248"/>
            <a:ext cx="439140" cy="421204"/>
          </a:xfrm>
          <a:custGeom>
            <a:avLst/>
            <a:gdLst>
              <a:gd name="connsiteX0" fmla="*/ 204108 w 439140"/>
              <a:gd name="connsiteY0" fmla="*/ 37111 h 421204"/>
              <a:gd name="connsiteX1" fmla="*/ 30925 w 439140"/>
              <a:gd name="connsiteY1" fmla="*/ 210293 h 421204"/>
              <a:gd name="connsiteX2" fmla="*/ 52573 w 439140"/>
              <a:gd name="connsiteY2" fmla="*/ 293791 h 421204"/>
              <a:gd name="connsiteX3" fmla="*/ 95250 w 439140"/>
              <a:gd name="connsiteY3" fmla="*/ 251733 h 421204"/>
              <a:gd name="connsiteX4" fmla="*/ 218333 w 439140"/>
              <a:gd name="connsiteY4" fmla="*/ 150916 h 421204"/>
              <a:gd name="connsiteX5" fmla="*/ 226374 w 439140"/>
              <a:gd name="connsiteY5" fmla="*/ 147824 h 421204"/>
              <a:gd name="connsiteX6" fmla="*/ 238744 w 439140"/>
              <a:gd name="connsiteY6" fmla="*/ 160194 h 421204"/>
              <a:gd name="connsiteX7" fmla="*/ 233796 w 439140"/>
              <a:gd name="connsiteY7" fmla="*/ 170090 h 421204"/>
              <a:gd name="connsiteX8" fmla="*/ 233796 w 439140"/>
              <a:gd name="connsiteY8" fmla="*/ 170090 h 421204"/>
              <a:gd name="connsiteX9" fmla="*/ 56284 w 439140"/>
              <a:gd name="connsiteY9" fmla="*/ 326572 h 421204"/>
              <a:gd name="connsiteX10" fmla="*/ 46388 w 439140"/>
              <a:gd name="connsiteY10" fmla="*/ 337706 h 421204"/>
              <a:gd name="connsiteX11" fmla="*/ 46388 w 439140"/>
              <a:gd name="connsiteY11" fmla="*/ 337706 h 421204"/>
              <a:gd name="connsiteX12" fmla="*/ 0 w 439140"/>
              <a:gd name="connsiteY12" fmla="*/ 421204 h 421204"/>
              <a:gd name="connsiteX13" fmla="*/ 37111 w 439140"/>
              <a:gd name="connsiteY13" fmla="*/ 421204 h 421204"/>
              <a:gd name="connsiteX14" fmla="*/ 91539 w 439140"/>
              <a:gd name="connsiteY14" fmla="*/ 342654 h 421204"/>
              <a:gd name="connsiteX15" fmla="*/ 204108 w 439140"/>
              <a:gd name="connsiteY15" fmla="*/ 384094 h 421204"/>
              <a:gd name="connsiteX16" fmla="*/ 290080 w 439140"/>
              <a:gd name="connsiteY16" fmla="*/ 361209 h 421204"/>
              <a:gd name="connsiteX17" fmla="*/ 290080 w 439140"/>
              <a:gd name="connsiteY17" fmla="*/ 361209 h 421204"/>
              <a:gd name="connsiteX18" fmla="*/ 439141 w 439140"/>
              <a:gd name="connsiteY18" fmla="*/ 0 h 421204"/>
              <a:gd name="connsiteX19" fmla="*/ 204108 w 439140"/>
              <a:gd name="connsiteY19" fmla="*/ 37111 h 42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9140" h="421204">
                <a:moveTo>
                  <a:pt x="204108" y="37111"/>
                </a:moveTo>
                <a:cubicBezTo>
                  <a:pt x="108239" y="37111"/>
                  <a:pt x="30925" y="114424"/>
                  <a:pt x="30925" y="210293"/>
                </a:cubicBezTo>
                <a:cubicBezTo>
                  <a:pt x="30925" y="240600"/>
                  <a:pt x="38966" y="269051"/>
                  <a:pt x="52573" y="293791"/>
                </a:cubicBezTo>
                <a:cubicBezTo>
                  <a:pt x="65562" y="280184"/>
                  <a:pt x="79788" y="266577"/>
                  <a:pt x="95250" y="251733"/>
                </a:cubicBezTo>
                <a:cubicBezTo>
                  <a:pt x="134216" y="215241"/>
                  <a:pt x="179986" y="178130"/>
                  <a:pt x="218333" y="150916"/>
                </a:cubicBezTo>
                <a:cubicBezTo>
                  <a:pt x="220807" y="149061"/>
                  <a:pt x="223282" y="147824"/>
                  <a:pt x="226374" y="147824"/>
                </a:cubicBezTo>
                <a:cubicBezTo>
                  <a:pt x="233178" y="147824"/>
                  <a:pt x="238744" y="153390"/>
                  <a:pt x="238744" y="160194"/>
                </a:cubicBezTo>
                <a:cubicBezTo>
                  <a:pt x="238744" y="164523"/>
                  <a:pt x="236889" y="167616"/>
                  <a:pt x="233796" y="170090"/>
                </a:cubicBezTo>
                <a:lnTo>
                  <a:pt x="233796" y="170090"/>
                </a:lnTo>
                <a:cubicBezTo>
                  <a:pt x="178749" y="209674"/>
                  <a:pt x="105765" y="270907"/>
                  <a:pt x="56284" y="326572"/>
                </a:cubicBezTo>
                <a:cubicBezTo>
                  <a:pt x="56284" y="326572"/>
                  <a:pt x="49481" y="333995"/>
                  <a:pt x="46388" y="337706"/>
                </a:cubicBezTo>
                <a:lnTo>
                  <a:pt x="46388" y="337706"/>
                </a:lnTo>
                <a:cubicBezTo>
                  <a:pt x="18555" y="370487"/>
                  <a:pt x="0" y="400175"/>
                  <a:pt x="0" y="421204"/>
                </a:cubicBezTo>
                <a:lnTo>
                  <a:pt x="37111" y="421204"/>
                </a:lnTo>
                <a:cubicBezTo>
                  <a:pt x="37111" y="407597"/>
                  <a:pt x="58758" y="377909"/>
                  <a:pt x="91539" y="342654"/>
                </a:cubicBezTo>
                <a:cubicBezTo>
                  <a:pt x="121846" y="368631"/>
                  <a:pt x="160812" y="384094"/>
                  <a:pt x="204108" y="384094"/>
                </a:cubicBezTo>
                <a:cubicBezTo>
                  <a:pt x="235033" y="384094"/>
                  <a:pt x="264722" y="376053"/>
                  <a:pt x="290080" y="361209"/>
                </a:cubicBezTo>
                <a:lnTo>
                  <a:pt x="290080" y="361209"/>
                </a:lnTo>
                <a:cubicBezTo>
                  <a:pt x="422441" y="287606"/>
                  <a:pt x="439141" y="152153"/>
                  <a:pt x="439141" y="0"/>
                </a:cubicBezTo>
                <a:cubicBezTo>
                  <a:pt x="439141" y="0"/>
                  <a:pt x="295028" y="39585"/>
                  <a:pt x="204108" y="37111"/>
                </a:cubicBez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bg2">
                  <a:lumMod val="50000"/>
                </a:schemeClr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43" name="Hexagone 142">
            <a:extLst>
              <a:ext uri="{FF2B5EF4-FFF2-40B4-BE49-F238E27FC236}">
                <a16:creationId xmlns:a16="http://schemas.microsoft.com/office/drawing/2014/main" id="{4F4E78A0-3E21-9E5B-1BA9-723CAC51BE60}"/>
              </a:ext>
            </a:extLst>
          </p:cNvPr>
          <p:cNvSpPr/>
          <p:nvPr/>
        </p:nvSpPr>
        <p:spPr>
          <a:xfrm>
            <a:off x="6338722" y="2772259"/>
            <a:ext cx="1328870" cy="1137035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Hexagone 143">
            <a:extLst>
              <a:ext uri="{FF2B5EF4-FFF2-40B4-BE49-F238E27FC236}">
                <a16:creationId xmlns:a16="http://schemas.microsoft.com/office/drawing/2014/main" id="{EAF78877-87D9-6AB9-32A7-9A7E3F051209}"/>
              </a:ext>
            </a:extLst>
          </p:cNvPr>
          <p:cNvSpPr/>
          <p:nvPr/>
        </p:nvSpPr>
        <p:spPr>
          <a:xfrm>
            <a:off x="6438139" y="2857324"/>
            <a:ext cx="1130035" cy="966904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tx1">
                <a:lumMod val="75000"/>
                <a:lumOff val="2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Hexagone 144">
            <a:extLst>
              <a:ext uri="{FF2B5EF4-FFF2-40B4-BE49-F238E27FC236}">
                <a16:creationId xmlns:a16="http://schemas.microsoft.com/office/drawing/2014/main" id="{40F26CE0-B70C-0824-BFE9-F670C9EC1559}"/>
              </a:ext>
            </a:extLst>
          </p:cNvPr>
          <p:cNvSpPr/>
          <p:nvPr/>
        </p:nvSpPr>
        <p:spPr>
          <a:xfrm>
            <a:off x="6507184" y="2916402"/>
            <a:ext cx="991944" cy="848748"/>
          </a:xfrm>
          <a:prstGeom prst="hexagon">
            <a:avLst>
              <a:gd name="adj" fmla="val 26507"/>
              <a:gd name="vf" fmla="val 115470"/>
            </a:avLst>
          </a:prstGeom>
          <a:solidFill>
            <a:schemeClr val="bg1"/>
          </a:solidFill>
          <a:ln cap="rnd" cmpd="sng">
            <a:solidFill>
              <a:schemeClr val="bg1">
                <a:lumMod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Hexagone 145">
            <a:extLst>
              <a:ext uri="{FF2B5EF4-FFF2-40B4-BE49-F238E27FC236}">
                <a16:creationId xmlns:a16="http://schemas.microsoft.com/office/drawing/2014/main" id="{F9F43E25-391B-0279-BB1D-65BCB75F1067}"/>
              </a:ext>
            </a:extLst>
          </p:cNvPr>
          <p:cNvSpPr/>
          <p:nvPr/>
        </p:nvSpPr>
        <p:spPr>
          <a:xfrm>
            <a:off x="6779444" y="3718917"/>
            <a:ext cx="484148" cy="414256"/>
          </a:xfrm>
          <a:prstGeom prst="hexagon">
            <a:avLst>
              <a:gd name="adj" fmla="val 26507"/>
              <a:gd name="vf" fmla="val 115470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cap="rnd" cmpd="sng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72846"/>
                      <a:gd name="connsiteY0" fmla="*/ 758460 h 1516919"/>
                      <a:gd name="connsiteX1" fmla="*/ 379230 w 1772846"/>
                      <a:gd name="connsiteY1" fmla="*/ 0 h 1516919"/>
                      <a:gd name="connsiteX2" fmla="*/ 1393616 w 1772846"/>
                      <a:gd name="connsiteY2" fmla="*/ 0 h 1516919"/>
                      <a:gd name="connsiteX3" fmla="*/ 1772846 w 1772846"/>
                      <a:gd name="connsiteY3" fmla="*/ 758460 h 1516919"/>
                      <a:gd name="connsiteX4" fmla="*/ 1393616 w 1772846"/>
                      <a:gd name="connsiteY4" fmla="*/ 1516919 h 1516919"/>
                      <a:gd name="connsiteX5" fmla="*/ 379230 w 1772846"/>
                      <a:gd name="connsiteY5" fmla="*/ 1516919 h 1516919"/>
                      <a:gd name="connsiteX6" fmla="*/ 0 w 1772846"/>
                      <a:gd name="connsiteY6" fmla="*/ 758460 h 15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2846" h="1516919" fill="none" extrusionOk="0">
                        <a:moveTo>
                          <a:pt x="0" y="758460"/>
                        </a:moveTo>
                        <a:cubicBezTo>
                          <a:pt x="29962" y="605633"/>
                          <a:pt x="358300" y="136747"/>
                          <a:pt x="379230" y="0"/>
                        </a:cubicBezTo>
                        <a:cubicBezTo>
                          <a:pt x="521175" y="15432"/>
                          <a:pt x="1203617" y="-77103"/>
                          <a:pt x="1393616" y="0"/>
                        </a:cubicBezTo>
                        <a:cubicBezTo>
                          <a:pt x="1475463" y="206458"/>
                          <a:pt x="1621619" y="496489"/>
                          <a:pt x="1772846" y="758460"/>
                        </a:cubicBezTo>
                        <a:cubicBezTo>
                          <a:pt x="1630713" y="888563"/>
                          <a:pt x="1517614" y="1352385"/>
                          <a:pt x="1393616" y="1516919"/>
                        </a:cubicBezTo>
                        <a:cubicBezTo>
                          <a:pt x="978866" y="1535669"/>
                          <a:pt x="769049" y="1458397"/>
                          <a:pt x="379230" y="1516919"/>
                        </a:cubicBezTo>
                        <a:cubicBezTo>
                          <a:pt x="263339" y="1410783"/>
                          <a:pt x="148827" y="1072678"/>
                          <a:pt x="0" y="758460"/>
                        </a:cubicBezTo>
                        <a:close/>
                      </a:path>
                      <a:path w="1772846" h="1516919" stroke="0" extrusionOk="0">
                        <a:moveTo>
                          <a:pt x="0" y="758460"/>
                        </a:moveTo>
                        <a:cubicBezTo>
                          <a:pt x="144828" y="505521"/>
                          <a:pt x="342335" y="98017"/>
                          <a:pt x="379230" y="0"/>
                        </a:cubicBezTo>
                        <a:cubicBezTo>
                          <a:pt x="729687" y="-8839"/>
                          <a:pt x="1151371" y="62180"/>
                          <a:pt x="1393616" y="0"/>
                        </a:cubicBezTo>
                        <a:cubicBezTo>
                          <a:pt x="1463035" y="125277"/>
                          <a:pt x="1773141" y="620387"/>
                          <a:pt x="1772846" y="758460"/>
                        </a:cubicBezTo>
                        <a:cubicBezTo>
                          <a:pt x="1703313" y="1056495"/>
                          <a:pt x="1456036" y="1375895"/>
                          <a:pt x="1393616" y="1516919"/>
                        </a:cubicBezTo>
                        <a:cubicBezTo>
                          <a:pt x="1063702" y="1437574"/>
                          <a:pt x="604644" y="1510156"/>
                          <a:pt x="379230" y="1516919"/>
                        </a:cubicBezTo>
                        <a:cubicBezTo>
                          <a:pt x="245581" y="1109753"/>
                          <a:pt x="113137" y="831875"/>
                          <a:pt x="0" y="7584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RF Dewi Black" pitchFamily="2" charset="77"/>
              </a:rPr>
              <a:t>L</a:t>
            </a:r>
            <a:endParaRPr lang="fr-FR" sz="3000" b="1" dirty="0">
              <a:latin typeface="RF Dewi Black" pitchFamily="2" charset="77"/>
            </a:endParaRPr>
          </a:p>
        </p:txBody>
      </p:sp>
      <p:sp>
        <p:nvSpPr>
          <p:cNvPr id="150" name="Forme libre 149">
            <a:extLst>
              <a:ext uri="{FF2B5EF4-FFF2-40B4-BE49-F238E27FC236}">
                <a16:creationId xmlns:a16="http://schemas.microsoft.com/office/drawing/2014/main" id="{C8B82748-9952-87D0-9874-081D6D9E3050}"/>
              </a:ext>
            </a:extLst>
          </p:cNvPr>
          <p:cNvSpPr/>
          <p:nvPr/>
        </p:nvSpPr>
        <p:spPr>
          <a:xfrm>
            <a:off x="6778225" y="3046020"/>
            <a:ext cx="459551" cy="494806"/>
          </a:xfrm>
          <a:custGeom>
            <a:avLst/>
            <a:gdLst>
              <a:gd name="connsiteX0" fmla="*/ 230704 w 459551"/>
              <a:gd name="connsiteY0" fmla="*/ 74221 h 494806"/>
              <a:gd name="connsiteX1" fmla="*/ 243074 w 459551"/>
              <a:gd name="connsiteY1" fmla="*/ 86591 h 494806"/>
              <a:gd name="connsiteX2" fmla="*/ 230704 w 459551"/>
              <a:gd name="connsiteY2" fmla="*/ 98961 h 494806"/>
              <a:gd name="connsiteX3" fmla="*/ 218333 w 459551"/>
              <a:gd name="connsiteY3" fmla="*/ 86591 h 494806"/>
              <a:gd name="connsiteX4" fmla="*/ 230704 w 459551"/>
              <a:gd name="connsiteY4" fmla="*/ 74221 h 494806"/>
              <a:gd name="connsiteX5" fmla="*/ 304925 w 459551"/>
              <a:gd name="connsiteY5" fmla="*/ 445326 h 494806"/>
              <a:gd name="connsiteX6" fmla="*/ 292554 w 459551"/>
              <a:gd name="connsiteY6" fmla="*/ 432956 h 494806"/>
              <a:gd name="connsiteX7" fmla="*/ 249259 w 459551"/>
              <a:gd name="connsiteY7" fmla="*/ 432956 h 494806"/>
              <a:gd name="connsiteX8" fmla="*/ 249259 w 459551"/>
              <a:gd name="connsiteY8" fmla="*/ 118754 h 494806"/>
              <a:gd name="connsiteX9" fmla="*/ 262866 w 459551"/>
              <a:gd name="connsiteY9" fmla="*/ 105146 h 494806"/>
              <a:gd name="connsiteX10" fmla="*/ 381620 w 459551"/>
              <a:gd name="connsiteY10" fmla="*/ 105146 h 494806"/>
              <a:gd name="connsiteX11" fmla="*/ 346983 w 459551"/>
              <a:gd name="connsiteY11" fmla="*/ 284514 h 494806"/>
              <a:gd name="connsiteX12" fmla="*/ 372342 w 459551"/>
              <a:gd name="connsiteY12" fmla="*/ 284514 h 494806"/>
              <a:gd name="connsiteX13" fmla="*/ 399556 w 459551"/>
              <a:gd name="connsiteY13" fmla="*/ 143494 h 494806"/>
              <a:gd name="connsiteX14" fmla="*/ 434193 w 459551"/>
              <a:gd name="connsiteY14" fmla="*/ 284514 h 494806"/>
              <a:gd name="connsiteX15" fmla="*/ 459552 w 459551"/>
              <a:gd name="connsiteY15" fmla="*/ 284514 h 494806"/>
              <a:gd name="connsiteX16" fmla="*/ 414401 w 459551"/>
              <a:gd name="connsiteY16" fmla="*/ 105146 h 494806"/>
              <a:gd name="connsiteX17" fmla="*/ 422441 w 459551"/>
              <a:gd name="connsiteY17" fmla="*/ 105146 h 494806"/>
              <a:gd name="connsiteX18" fmla="*/ 440996 w 459551"/>
              <a:gd name="connsiteY18" fmla="*/ 86591 h 494806"/>
              <a:gd name="connsiteX19" fmla="*/ 422441 w 459551"/>
              <a:gd name="connsiteY19" fmla="*/ 68036 h 494806"/>
              <a:gd name="connsiteX20" fmla="*/ 262866 w 459551"/>
              <a:gd name="connsiteY20" fmla="*/ 68036 h 494806"/>
              <a:gd name="connsiteX21" fmla="*/ 249259 w 459551"/>
              <a:gd name="connsiteY21" fmla="*/ 54429 h 494806"/>
              <a:gd name="connsiteX22" fmla="*/ 249259 w 459551"/>
              <a:gd name="connsiteY22" fmla="*/ 18555 h 494806"/>
              <a:gd name="connsiteX23" fmla="*/ 230704 w 459551"/>
              <a:gd name="connsiteY23" fmla="*/ 0 h 494806"/>
              <a:gd name="connsiteX24" fmla="*/ 212148 w 459551"/>
              <a:gd name="connsiteY24" fmla="*/ 18555 h 494806"/>
              <a:gd name="connsiteX25" fmla="*/ 212148 w 459551"/>
              <a:gd name="connsiteY25" fmla="*/ 54429 h 494806"/>
              <a:gd name="connsiteX26" fmla="*/ 198541 w 459551"/>
              <a:gd name="connsiteY26" fmla="*/ 68036 h 494806"/>
              <a:gd name="connsiteX27" fmla="*/ 38966 w 459551"/>
              <a:gd name="connsiteY27" fmla="*/ 68036 h 494806"/>
              <a:gd name="connsiteX28" fmla="*/ 20411 w 459551"/>
              <a:gd name="connsiteY28" fmla="*/ 86591 h 494806"/>
              <a:gd name="connsiteX29" fmla="*/ 35255 w 459551"/>
              <a:gd name="connsiteY29" fmla="*/ 104528 h 494806"/>
              <a:gd name="connsiteX30" fmla="*/ 0 w 459551"/>
              <a:gd name="connsiteY30" fmla="*/ 284514 h 494806"/>
              <a:gd name="connsiteX31" fmla="*/ 25359 w 459551"/>
              <a:gd name="connsiteY31" fmla="*/ 284514 h 494806"/>
              <a:gd name="connsiteX32" fmla="*/ 52573 w 459551"/>
              <a:gd name="connsiteY32" fmla="*/ 143494 h 494806"/>
              <a:gd name="connsiteX33" fmla="*/ 87828 w 459551"/>
              <a:gd name="connsiteY33" fmla="*/ 284514 h 494806"/>
              <a:gd name="connsiteX34" fmla="*/ 113187 w 459551"/>
              <a:gd name="connsiteY34" fmla="*/ 284514 h 494806"/>
              <a:gd name="connsiteX35" fmla="*/ 68036 w 459551"/>
              <a:gd name="connsiteY35" fmla="*/ 105146 h 494806"/>
              <a:gd name="connsiteX36" fmla="*/ 197923 w 459551"/>
              <a:gd name="connsiteY36" fmla="*/ 105146 h 494806"/>
              <a:gd name="connsiteX37" fmla="*/ 211530 w 459551"/>
              <a:gd name="connsiteY37" fmla="*/ 118754 h 494806"/>
              <a:gd name="connsiteX38" fmla="*/ 211530 w 459551"/>
              <a:gd name="connsiteY38" fmla="*/ 432956 h 494806"/>
              <a:gd name="connsiteX39" fmla="*/ 168234 w 459551"/>
              <a:gd name="connsiteY39" fmla="*/ 432956 h 494806"/>
              <a:gd name="connsiteX40" fmla="*/ 155864 w 459551"/>
              <a:gd name="connsiteY40" fmla="*/ 445326 h 494806"/>
              <a:gd name="connsiteX41" fmla="*/ 155864 w 459551"/>
              <a:gd name="connsiteY41" fmla="*/ 457696 h 494806"/>
              <a:gd name="connsiteX42" fmla="*/ 82262 w 459551"/>
              <a:gd name="connsiteY42" fmla="*/ 457696 h 494806"/>
              <a:gd name="connsiteX43" fmla="*/ 82262 w 459551"/>
              <a:gd name="connsiteY43" fmla="*/ 494807 h 494806"/>
              <a:gd name="connsiteX44" fmla="*/ 379146 w 459551"/>
              <a:gd name="connsiteY44" fmla="*/ 494807 h 494806"/>
              <a:gd name="connsiteX45" fmla="*/ 379146 w 459551"/>
              <a:gd name="connsiteY45" fmla="*/ 457696 h 494806"/>
              <a:gd name="connsiteX46" fmla="*/ 304925 w 459551"/>
              <a:gd name="connsiteY46" fmla="*/ 457696 h 494806"/>
              <a:gd name="connsiteX47" fmla="*/ 304925 w 459551"/>
              <a:gd name="connsiteY47" fmla="*/ 445326 h 4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9551" h="494806">
                <a:moveTo>
                  <a:pt x="230704" y="74221"/>
                </a:moveTo>
                <a:cubicBezTo>
                  <a:pt x="237507" y="74221"/>
                  <a:pt x="243074" y="79788"/>
                  <a:pt x="243074" y="86591"/>
                </a:cubicBezTo>
                <a:cubicBezTo>
                  <a:pt x="243074" y="93395"/>
                  <a:pt x="237507" y="98961"/>
                  <a:pt x="230704" y="98961"/>
                </a:cubicBezTo>
                <a:cubicBezTo>
                  <a:pt x="223900" y="98961"/>
                  <a:pt x="218333" y="93395"/>
                  <a:pt x="218333" y="86591"/>
                </a:cubicBezTo>
                <a:cubicBezTo>
                  <a:pt x="218333" y="79788"/>
                  <a:pt x="223900" y="74221"/>
                  <a:pt x="230704" y="74221"/>
                </a:cubicBezTo>
                <a:close/>
                <a:moveTo>
                  <a:pt x="304925" y="445326"/>
                </a:moveTo>
                <a:cubicBezTo>
                  <a:pt x="304925" y="438522"/>
                  <a:pt x="299358" y="432956"/>
                  <a:pt x="292554" y="432956"/>
                </a:cubicBezTo>
                <a:lnTo>
                  <a:pt x="249259" y="432956"/>
                </a:lnTo>
                <a:lnTo>
                  <a:pt x="249259" y="118754"/>
                </a:lnTo>
                <a:cubicBezTo>
                  <a:pt x="254825" y="115661"/>
                  <a:pt x="259774" y="110713"/>
                  <a:pt x="262866" y="105146"/>
                </a:cubicBezTo>
                <a:lnTo>
                  <a:pt x="381620" y="105146"/>
                </a:lnTo>
                <a:lnTo>
                  <a:pt x="346983" y="284514"/>
                </a:lnTo>
                <a:lnTo>
                  <a:pt x="372342" y="284514"/>
                </a:lnTo>
                <a:lnTo>
                  <a:pt x="399556" y="143494"/>
                </a:lnTo>
                <a:lnTo>
                  <a:pt x="434193" y="284514"/>
                </a:lnTo>
                <a:lnTo>
                  <a:pt x="459552" y="284514"/>
                </a:lnTo>
                <a:lnTo>
                  <a:pt x="414401" y="105146"/>
                </a:lnTo>
                <a:lnTo>
                  <a:pt x="422441" y="105146"/>
                </a:lnTo>
                <a:cubicBezTo>
                  <a:pt x="432956" y="105146"/>
                  <a:pt x="440996" y="97106"/>
                  <a:pt x="440996" y="86591"/>
                </a:cubicBezTo>
                <a:cubicBezTo>
                  <a:pt x="440996" y="76077"/>
                  <a:pt x="432956" y="68036"/>
                  <a:pt x="422441" y="68036"/>
                </a:cubicBezTo>
                <a:lnTo>
                  <a:pt x="262866" y="68036"/>
                </a:lnTo>
                <a:cubicBezTo>
                  <a:pt x="259774" y="62469"/>
                  <a:pt x="254825" y="57521"/>
                  <a:pt x="249259" y="54429"/>
                </a:cubicBezTo>
                <a:lnTo>
                  <a:pt x="249259" y="18555"/>
                </a:lnTo>
                <a:cubicBezTo>
                  <a:pt x="249259" y="8041"/>
                  <a:pt x="241218" y="0"/>
                  <a:pt x="230704" y="0"/>
                </a:cubicBezTo>
                <a:cubicBezTo>
                  <a:pt x="220189" y="0"/>
                  <a:pt x="212148" y="8041"/>
                  <a:pt x="212148" y="18555"/>
                </a:cubicBezTo>
                <a:lnTo>
                  <a:pt x="212148" y="54429"/>
                </a:lnTo>
                <a:cubicBezTo>
                  <a:pt x="206582" y="57521"/>
                  <a:pt x="201634" y="62469"/>
                  <a:pt x="198541" y="68036"/>
                </a:cubicBezTo>
                <a:lnTo>
                  <a:pt x="38966" y="68036"/>
                </a:lnTo>
                <a:cubicBezTo>
                  <a:pt x="28451" y="68036"/>
                  <a:pt x="20411" y="76077"/>
                  <a:pt x="20411" y="86591"/>
                </a:cubicBezTo>
                <a:cubicBezTo>
                  <a:pt x="20411" y="95250"/>
                  <a:pt x="26596" y="103291"/>
                  <a:pt x="35255" y="104528"/>
                </a:cubicBezTo>
                <a:lnTo>
                  <a:pt x="0" y="284514"/>
                </a:lnTo>
                <a:lnTo>
                  <a:pt x="25359" y="284514"/>
                </a:lnTo>
                <a:lnTo>
                  <a:pt x="52573" y="143494"/>
                </a:lnTo>
                <a:lnTo>
                  <a:pt x="87828" y="284514"/>
                </a:lnTo>
                <a:lnTo>
                  <a:pt x="113187" y="284514"/>
                </a:lnTo>
                <a:lnTo>
                  <a:pt x="68036" y="105146"/>
                </a:lnTo>
                <a:lnTo>
                  <a:pt x="197923" y="105146"/>
                </a:lnTo>
                <a:cubicBezTo>
                  <a:pt x="201015" y="110713"/>
                  <a:pt x="205963" y="115661"/>
                  <a:pt x="211530" y="118754"/>
                </a:cubicBezTo>
                <a:lnTo>
                  <a:pt x="211530" y="432956"/>
                </a:lnTo>
                <a:lnTo>
                  <a:pt x="168234" y="432956"/>
                </a:lnTo>
                <a:cubicBezTo>
                  <a:pt x="161431" y="432956"/>
                  <a:pt x="155864" y="438522"/>
                  <a:pt x="155864" y="445326"/>
                </a:cubicBezTo>
                <a:lnTo>
                  <a:pt x="155864" y="457696"/>
                </a:lnTo>
                <a:lnTo>
                  <a:pt x="82262" y="457696"/>
                </a:lnTo>
                <a:lnTo>
                  <a:pt x="82262" y="494807"/>
                </a:lnTo>
                <a:lnTo>
                  <a:pt x="379146" y="494807"/>
                </a:lnTo>
                <a:lnTo>
                  <a:pt x="379146" y="457696"/>
                </a:lnTo>
                <a:lnTo>
                  <a:pt x="304925" y="457696"/>
                </a:lnTo>
                <a:lnTo>
                  <a:pt x="304925" y="445326"/>
                </a:lnTo>
                <a:close/>
              </a:path>
            </a:pathLst>
          </a:cu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1" name="Forme libre 150">
            <a:extLst>
              <a:ext uri="{FF2B5EF4-FFF2-40B4-BE49-F238E27FC236}">
                <a16:creationId xmlns:a16="http://schemas.microsoft.com/office/drawing/2014/main" id="{EC07C03A-90EA-7BD5-B043-E0A4528726A2}"/>
              </a:ext>
            </a:extLst>
          </p:cNvPr>
          <p:cNvSpPr/>
          <p:nvPr/>
        </p:nvSpPr>
        <p:spPr>
          <a:xfrm>
            <a:off x="6761525" y="3349089"/>
            <a:ext cx="148442" cy="37110"/>
          </a:xfrm>
          <a:custGeom>
            <a:avLst/>
            <a:gdLst>
              <a:gd name="connsiteX0" fmla="*/ 148442 w 148442"/>
              <a:gd name="connsiteY0" fmla="*/ 0 h 37110"/>
              <a:gd name="connsiteX1" fmla="*/ 0 w 148442"/>
              <a:gd name="connsiteY1" fmla="*/ 0 h 37110"/>
              <a:gd name="connsiteX2" fmla="*/ 74221 w 148442"/>
              <a:gd name="connsiteY2" fmla="*/ 37111 h 37110"/>
              <a:gd name="connsiteX3" fmla="*/ 148442 w 148442"/>
              <a:gd name="connsiteY3" fmla="*/ 0 h 3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42" h="37110">
                <a:moveTo>
                  <a:pt x="148442" y="0"/>
                </a:moveTo>
                <a:lnTo>
                  <a:pt x="0" y="0"/>
                </a:lnTo>
                <a:cubicBezTo>
                  <a:pt x="0" y="20411"/>
                  <a:pt x="33399" y="37111"/>
                  <a:pt x="74221" y="37111"/>
                </a:cubicBezTo>
                <a:cubicBezTo>
                  <a:pt x="115043" y="37111"/>
                  <a:pt x="148442" y="20411"/>
                  <a:pt x="148442" y="0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152" name="Forme libre 151">
            <a:extLst>
              <a:ext uri="{FF2B5EF4-FFF2-40B4-BE49-F238E27FC236}">
                <a16:creationId xmlns:a16="http://schemas.microsoft.com/office/drawing/2014/main" id="{6C1C7E70-ECB1-F125-0699-EA9A4D72C810}"/>
              </a:ext>
            </a:extLst>
          </p:cNvPr>
          <p:cNvSpPr/>
          <p:nvPr/>
        </p:nvSpPr>
        <p:spPr>
          <a:xfrm>
            <a:off x="7107890" y="3349089"/>
            <a:ext cx="148442" cy="37110"/>
          </a:xfrm>
          <a:custGeom>
            <a:avLst/>
            <a:gdLst>
              <a:gd name="connsiteX0" fmla="*/ 0 w 148442"/>
              <a:gd name="connsiteY0" fmla="*/ 0 h 37110"/>
              <a:gd name="connsiteX1" fmla="*/ 74221 w 148442"/>
              <a:gd name="connsiteY1" fmla="*/ 37111 h 37110"/>
              <a:gd name="connsiteX2" fmla="*/ 148442 w 148442"/>
              <a:gd name="connsiteY2" fmla="*/ 0 h 37110"/>
              <a:gd name="connsiteX3" fmla="*/ 0 w 148442"/>
              <a:gd name="connsiteY3" fmla="*/ 0 h 3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442" h="37110">
                <a:moveTo>
                  <a:pt x="0" y="0"/>
                </a:moveTo>
                <a:cubicBezTo>
                  <a:pt x="0" y="20411"/>
                  <a:pt x="33399" y="37111"/>
                  <a:pt x="74221" y="37111"/>
                </a:cubicBezTo>
                <a:cubicBezTo>
                  <a:pt x="115043" y="37111"/>
                  <a:pt x="148442" y="20411"/>
                  <a:pt x="148442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2700000" scaled="1"/>
          </a:gradFill>
          <a:ln w="6152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grpSp>
        <p:nvGrpSpPr>
          <p:cNvPr id="164" name="Groupe 163">
            <a:extLst>
              <a:ext uri="{FF2B5EF4-FFF2-40B4-BE49-F238E27FC236}">
                <a16:creationId xmlns:a16="http://schemas.microsoft.com/office/drawing/2014/main" id="{A2EF7D6D-1E49-CDE3-7F3C-2DF34658B73B}"/>
              </a:ext>
            </a:extLst>
          </p:cNvPr>
          <p:cNvGrpSpPr/>
          <p:nvPr/>
        </p:nvGrpSpPr>
        <p:grpSpPr>
          <a:xfrm rot="10800000">
            <a:off x="4183925" y="4610868"/>
            <a:ext cx="1322936" cy="371958"/>
            <a:chOff x="892952" y="3137892"/>
            <a:chExt cx="1107747" cy="371958"/>
          </a:xfrm>
        </p:grpSpPr>
        <p:sp>
          <p:nvSpPr>
            <p:cNvPr id="165" name="Accolade ouvrante 164">
              <a:extLst>
                <a:ext uri="{FF2B5EF4-FFF2-40B4-BE49-F238E27FC236}">
                  <a16:creationId xmlns:a16="http://schemas.microsoft.com/office/drawing/2014/main" id="{CABD2CF3-1E47-566A-1F25-3CCD6AA38635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56A5CD4F-C133-98AE-EED5-F446F70DB892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920A75D3-B5FF-923F-0EA0-C1D2513D7D23}"/>
              </a:ext>
            </a:extLst>
          </p:cNvPr>
          <p:cNvGrpSpPr/>
          <p:nvPr/>
        </p:nvGrpSpPr>
        <p:grpSpPr>
          <a:xfrm>
            <a:off x="3058773" y="2483119"/>
            <a:ext cx="1322936" cy="371958"/>
            <a:chOff x="892952" y="3137892"/>
            <a:chExt cx="1107747" cy="371958"/>
          </a:xfrm>
        </p:grpSpPr>
        <p:sp>
          <p:nvSpPr>
            <p:cNvPr id="168" name="Accolade ouvrante 167">
              <a:extLst>
                <a:ext uri="{FF2B5EF4-FFF2-40B4-BE49-F238E27FC236}">
                  <a16:creationId xmlns:a16="http://schemas.microsoft.com/office/drawing/2014/main" id="{0B7E3542-01B6-EBA8-81B0-B2044E0AAA91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9" name="Connecteur droit avec flèche 168">
              <a:extLst>
                <a:ext uri="{FF2B5EF4-FFF2-40B4-BE49-F238E27FC236}">
                  <a16:creationId xmlns:a16="http://schemas.microsoft.com/office/drawing/2014/main" id="{4C4D8792-B295-B246-B967-9C01211E342D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142995AB-47BE-8FE1-4111-B4D736311560}"/>
              </a:ext>
            </a:extLst>
          </p:cNvPr>
          <p:cNvGrpSpPr/>
          <p:nvPr/>
        </p:nvGrpSpPr>
        <p:grpSpPr>
          <a:xfrm>
            <a:off x="5226689" y="2485556"/>
            <a:ext cx="1322936" cy="371958"/>
            <a:chOff x="892952" y="3137892"/>
            <a:chExt cx="1107747" cy="371958"/>
          </a:xfrm>
        </p:grpSpPr>
        <p:sp>
          <p:nvSpPr>
            <p:cNvPr id="171" name="Accolade ouvrante 170">
              <a:extLst>
                <a:ext uri="{FF2B5EF4-FFF2-40B4-BE49-F238E27FC236}">
                  <a16:creationId xmlns:a16="http://schemas.microsoft.com/office/drawing/2014/main" id="{A76CE174-53F0-90CE-057B-1C4F383FEB67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2" name="Connecteur droit avec flèche 171">
              <a:extLst>
                <a:ext uri="{FF2B5EF4-FFF2-40B4-BE49-F238E27FC236}">
                  <a16:creationId xmlns:a16="http://schemas.microsoft.com/office/drawing/2014/main" id="{97CEBE73-3C17-16CC-F4B9-04ADBBA9BB8B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e 172">
            <a:extLst>
              <a:ext uri="{FF2B5EF4-FFF2-40B4-BE49-F238E27FC236}">
                <a16:creationId xmlns:a16="http://schemas.microsoft.com/office/drawing/2014/main" id="{7473BC7E-005A-5B77-704A-B7D4AF7FB504}"/>
              </a:ext>
            </a:extLst>
          </p:cNvPr>
          <p:cNvGrpSpPr/>
          <p:nvPr/>
        </p:nvGrpSpPr>
        <p:grpSpPr>
          <a:xfrm rot="10800000">
            <a:off x="6391597" y="4614646"/>
            <a:ext cx="1322936" cy="371958"/>
            <a:chOff x="892952" y="3137892"/>
            <a:chExt cx="1107747" cy="371958"/>
          </a:xfrm>
        </p:grpSpPr>
        <p:sp>
          <p:nvSpPr>
            <p:cNvPr id="174" name="Accolade ouvrante 173">
              <a:extLst>
                <a:ext uri="{FF2B5EF4-FFF2-40B4-BE49-F238E27FC236}">
                  <a16:creationId xmlns:a16="http://schemas.microsoft.com/office/drawing/2014/main" id="{CDA9B28F-0C00-1EF4-4248-61581DFFFAEE}"/>
                </a:ext>
              </a:extLst>
            </p:cNvPr>
            <p:cNvSpPr/>
            <p:nvPr/>
          </p:nvSpPr>
          <p:spPr>
            <a:xfrm rot="16200000">
              <a:off x="1301273" y="2729571"/>
              <a:ext cx="291106" cy="1107747"/>
            </a:xfrm>
            <a:prstGeom prst="leftBrace">
              <a:avLst>
                <a:gd name="adj1" fmla="val 15609"/>
                <a:gd name="adj2" fmla="val 5134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5" name="Connecteur droit avec flèche 174">
              <a:extLst>
                <a:ext uri="{FF2B5EF4-FFF2-40B4-BE49-F238E27FC236}">
                  <a16:creationId xmlns:a16="http://schemas.microsoft.com/office/drawing/2014/main" id="{563CD16D-B411-352D-0F77-267714044D45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35" y="3428998"/>
              <a:ext cx="0" cy="80852"/>
            </a:xfrm>
            <a:prstGeom prst="straightConnector1">
              <a:avLst/>
            </a:prstGeom>
            <a:ln w="9525" cap="rnd">
              <a:solidFill>
                <a:schemeClr val="bg1">
                  <a:lumMod val="75000"/>
                </a:schemeClr>
              </a:solidFill>
              <a:round/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ZoneTexte 175">
            <a:extLst>
              <a:ext uri="{FF2B5EF4-FFF2-40B4-BE49-F238E27FC236}">
                <a16:creationId xmlns:a16="http://schemas.microsoft.com/office/drawing/2014/main" id="{5D61102B-C2CA-ED02-3E19-B08E4304A6C8}"/>
              </a:ext>
            </a:extLst>
          </p:cNvPr>
          <p:cNvSpPr txBox="1"/>
          <p:nvPr/>
        </p:nvSpPr>
        <p:spPr>
          <a:xfrm>
            <a:off x="1446825" y="5592023"/>
            <a:ext cx="22781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Disponibilité alimentaire volailles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PIB / habitant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Croissance du PIB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8CB473EB-14F9-DB4C-D95D-AA6ABF145296}"/>
              </a:ext>
            </a:extLst>
          </p:cNvPr>
          <p:cNvSpPr txBox="1"/>
          <p:nvPr/>
        </p:nvSpPr>
        <p:spPr>
          <a:xfrm>
            <a:off x="2914964" y="1945816"/>
            <a:ext cx="1364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Indice prix conso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59960116-6BBE-8DF2-F324-8C81EA53B939}"/>
              </a:ext>
            </a:extLst>
          </p:cNvPr>
          <p:cNvSpPr txBox="1"/>
          <p:nvPr/>
        </p:nvSpPr>
        <p:spPr>
          <a:xfrm>
            <a:off x="5753696" y="2039400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/ 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F5554FD6-8589-7D76-1918-1E1C0B92C378}"/>
              </a:ext>
            </a:extLst>
          </p:cNvPr>
          <p:cNvSpPr txBox="1"/>
          <p:nvPr/>
        </p:nvSpPr>
        <p:spPr>
          <a:xfrm>
            <a:off x="6869946" y="5481336"/>
            <a:ext cx="266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RF Dewi Light" pitchFamily="2" charset="77"/>
              </a:rPr>
              <a:t>/ 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2457579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9 VARIABLES RETENUES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8450565" y="2332928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>
            <a:extLst>
              <a:ext uri="{FF2B5EF4-FFF2-40B4-BE49-F238E27FC236}">
                <a16:creationId xmlns:a16="http://schemas.microsoft.com/office/drawing/2014/main" id="{A6C40DB4-0F04-2F7C-96CC-1298FC7D7BBE}"/>
              </a:ext>
            </a:extLst>
          </p:cNvPr>
          <p:cNvSpPr txBox="1"/>
          <p:nvPr/>
        </p:nvSpPr>
        <p:spPr>
          <a:xfrm>
            <a:off x="8412738" y="2638368"/>
            <a:ext cx="3661003" cy="281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Taux d’autosuffisance (TAS) 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Mesure l’importance de la production de volailles d’un pays  par rapport à sa consommation. 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" pitchFamily="2" charset="77"/>
              </a:rPr>
              <a:t>⇢  (Prod / Dispo) x 100</a:t>
            </a:r>
          </a:p>
          <a:p>
            <a:pPr>
              <a:lnSpc>
                <a:spcPct val="150000"/>
              </a:lnSpc>
            </a:pPr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Taux de dépendance aux importations (TDI)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Part des approvisionnements intérieurs disponibles provenant des importations et de la production. 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" pitchFamily="2" charset="77"/>
              </a:rPr>
              <a:t>⇢  (Importations / Dispo) x 100</a:t>
            </a:r>
          </a:p>
          <a:p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Évolution de la population entre 2015 et 2017</a:t>
            </a:r>
          </a:p>
        </p:txBody>
      </p:sp>
    </p:spTree>
    <p:extLst>
      <p:ext uri="{BB962C8B-B14F-4D97-AF65-F5344CB8AC3E}">
        <p14:creationId xmlns:p14="http://schemas.microsoft.com/office/powerpoint/2010/main" val="422155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9" y="344383"/>
            <a:ext cx="5147903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TAILLE DE L’ÉCHANTILLON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2457579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59 INDIVIDUS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889141" y="3349173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ZoneTexte 185">
            <a:extLst>
              <a:ext uri="{FF2B5EF4-FFF2-40B4-BE49-F238E27FC236}">
                <a16:creationId xmlns:a16="http://schemas.microsoft.com/office/drawing/2014/main" id="{A6C40DB4-0F04-2F7C-96CC-1298FC7D7BBE}"/>
              </a:ext>
            </a:extLst>
          </p:cNvPr>
          <p:cNvSpPr txBox="1"/>
          <p:nvPr/>
        </p:nvSpPr>
        <p:spPr>
          <a:xfrm>
            <a:off x="4311627" y="1990191"/>
            <a:ext cx="3913689" cy="425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Taux d’autosuffisance (TAS)  &gt; 100%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rgbClr val="36291D"/>
                </a:solidFill>
                <a:latin typeface="RF Dewi" pitchFamily="2" charset="77"/>
              </a:rPr>
              <a:t>47 pays supprimés : </a:t>
            </a: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exportent l’excédent de volailles. Pas pertinents. </a:t>
            </a:r>
          </a:p>
          <a:p>
            <a:pPr>
              <a:lnSpc>
                <a:spcPct val="150000"/>
              </a:lnSpc>
            </a:pPr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Taux de dépendance aux importations (TDI) &gt; 30%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rgbClr val="36291D"/>
                </a:solidFill>
                <a:latin typeface="RF Dewi" pitchFamily="2" charset="77"/>
              </a:rPr>
              <a:t>81 pays sélectionnés : </a:t>
            </a:r>
            <a:r>
              <a:rPr lang="fr-FR" sz="1100" dirty="0">
                <a:solidFill>
                  <a:srgbClr val="36291D"/>
                </a:solidFill>
                <a:latin typeface="RF Dewi Light" pitchFamily="2" charset="77"/>
              </a:rPr>
              <a:t>certaine dépendance aux importations de volailles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" pitchFamily="2" charset="77"/>
              </a:rPr>
              <a:t>⇢ 5 pays TAS &gt; 100% et TDI &gt; 50% : conservés</a:t>
            </a:r>
          </a:p>
          <a:p>
            <a:pPr>
              <a:lnSpc>
                <a:spcPct val="150000"/>
              </a:lnSpc>
            </a:pPr>
            <a:r>
              <a:rPr lang="fr-FR" sz="1100" dirty="0">
                <a:solidFill>
                  <a:srgbClr val="36291D"/>
                </a:solidFill>
                <a:latin typeface="RF Dewi" pitchFamily="2" charset="77"/>
              </a:rPr>
              <a:t>(Danemark, Croatie, Lituanie, Pays-Bas, Belgique)</a:t>
            </a:r>
          </a:p>
          <a:p>
            <a:pPr>
              <a:lnSpc>
                <a:spcPct val="150000"/>
              </a:lnSpc>
            </a:pPr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050" dirty="0">
              <a:solidFill>
                <a:srgbClr val="36291D"/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FB0401"/>
                </a:solidFill>
                <a:latin typeface="RF Dewi" pitchFamily="2" charset="77"/>
              </a:rPr>
              <a:t>Stabilité politique =&lt; 0.1</a:t>
            </a:r>
          </a:p>
          <a:p>
            <a:pPr>
              <a:lnSpc>
                <a:spcPct val="150000"/>
              </a:lnSpc>
            </a:pPr>
            <a:r>
              <a:rPr lang="fr-FR" sz="1200" dirty="0">
                <a:solidFill>
                  <a:srgbClr val="36291D"/>
                </a:solidFill>
                <a:latin typeface="RF Dewi" pitchFamily="2" charset="77"/>
              </a:rPr>
              <a:t>22 pays supprimés : </a:t>
            </a:r>
            <a:r>
              <a:rPr lang="fr-FR" sz="1200" dirty="0">
                <a:solidFill>
                  <a:srgbClr val="36291D"/>
                </a:solidFill>
                <a:latin typeface="RF Dewi Light" pitchFamily="2" charset="77"/>
              </a:rPr>
              <a:t>trop instables pour envisager l’exportation de volailles. </a:t>
            </a:r>
          </a:p>
          <a:p>
            <a:pPr>
              <a:lnSpc>
                <a:spcPct val="150000"/>
              </a:lnSpc>
            </a:pPr>
            <a:endParaRPr lang="fr-FR" sz="1200" dirty="0">
              <a:solidFill>
                <a:srgbClr val="FB0401"/>
              </a:solidFill>
              <a:latin typeface="RF Dewi" pitchFamily="2" charset="77"/>
            </a:endParaRPr>
          </a:p>
        </p:txBody>
      </p:sp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859BA90D-330B-E06D-9B32-57D4C20A858D}"/>
              </a:ext>
            </a:extLst>
          </p:cNvPr>
          <p:cNvSpPr/>
          <p:nvPr/>
        </p:nvSpPr>
        <p:spPr>
          <a:xfrm>
            <a:off x="3395361" y="3226783"/>
            <a:ext cx="603919" cy="134221"/>
          </a:xfrm>
          <a:prstGeom prst="rightArrow">
            <a:avLst>
              <a:gd name="adj1" fmla="val 36689"/>
              <a:gd name="adj2" fmla="val 47781"/>
            </a:avLst>
          </a:prstGeom>
          <a:solidFill>
            <a:srgbClr val="FB0401"/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E5A476-BCF3-5774-6A10-5A4CAAD18FCD}"/>
              </a:ext>
            </a:extLst>
          </p:cNvPr>
          <p:cNvSpPr txBox="1"/>
          <p:nvPr/>
        </p:nvSpPr>
        <p:spPr>
          <a:xfrm>
            <a:off x="824210" y="2828245"/>
            <a:ext cx="2873111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36291D"/>
                </a:solidFill>
                <a:latin typeface="RF Dewi Light" pitchFamily="2" charset="77"/>
              </a:rPr>
              <a:t>ÉCHANTILLON D’ORIGINE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3A2635-7E4F-7F0B-A80F-9AB9378107AA}"/>
              </a:ext>
            </a:extLst>
          </p:cNvPr>
          <p:cNvSpPr txBox="1"/>
          <p:nvPr/>
        </p:nvSpPr>
        <p:spPr>
          <a:xfrm>
            <a:off x="824210" y="3481202"/>
            <a:ext cx="122258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36291D"/>
                </a:solidFill>
                <a:latin typeface="RF Dewi Semibold" pitchFamily="2" charset="77"/>
              </a:rPr>
              <a:t>172 PAYS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89A5593-AAB4-FE3C-8C22-593C8BE6530B}"/>
              </a:ext>
            </a:extLst>
          </p:cNvPr>
          <p:cNvCxnSpPr>
            <a:cxnSpLocks/>
          </p:cNvCxnSpPr>
          <p:nvPr/>
        </p:nvCxnSpPr>
        <p:spPr>
          <a:xfrm flipH="1">
            <a:off x="9383820" y="3349173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A86EE36-5A71-67A0-69B6-A2471DDFE531}"/>
              </a:ext>
            </a:extLst>
          </p:cNvPr>
          <p:cNvSpPr txBox="1"/>
          <p:nvPr/>
        </p:nvSpPr>
        <p:spPr>
          <a:xfrm>
            <a:off x="9318889" y="2828245"/>
            <a:ext cx="2873111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rgbClr val="36291D"/>
                </a:solidFill>
                <a:latin typeface="RF Dewi Light" pitchFamily="2" charset="77"/>
              </a:rPr>
              <a:t>ÉCHANTILLON FINAL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A7A51A-6309-6385-FE67-2917D1FE74D8}"/>
              </a:ext>
            </a:extLst>
          </p:cNvPr>
          <p:cNvSpPr txBox="1"/>
          <p:nvPr/>
        </p:nvSpPr>
        <p:spPr>
          <a:xfrm>
            <a:off x="9318889" y="3481202"/>
            <a:ext cx="122258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rgbClr val="36291D"/>
                </a:solidFill>
                <a:latin typeface="RF Dewi Semibold" pitchFamily="2" charset="77"/>
              </a:rPr>
              <a:t>59 PAYS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E21149-C853-123E-058D-52A00B59B528}"/>
              </a:ext>
            </a:extLst>
          </p:cNvPr>
          <p:cNvSpPr txBox="1"/>
          <p:nvPr/>
        </p:nvSpPr>
        <p:spPr>
          <a:xfrm>
            <a:off x="5265990" y="1327277"/>
            <a:ext cx="1660019" cy="37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400" b="1" spc="300" dirty="0">
                <a:solidFill>
                  <a:srgbClr val="FB0401"/>
                </a:solidFill>
                <a:latin typeface="RF Dewi" pitchFamily="2" charset="77"/>
              </a:rPr>
              <a:t>NETTOYAGE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80F77CC2-34D9-D0B3-787E-7F25C8ACE269}"/>
              </a:ext>
            </a:extLst>
          </p:cNvPr>
          <p:cNvSpPr/>
          <p:nvPr/>
        </p:nvSpPr>
        <p:spPr>
          <a:xfrm>
            <a:off x="8613714" y="3226783"/>
            <a:ext cx="603919" cy="134221"/>
          </a:xfrm>
          <a:prstGeom prst="rightArrow">
            <a:avLst>
              <a:gd name="adj1" fmla="val 36689"/>
              <a:gd name="adj2" fmla="val 47781"/>
            </a:avLst>
          </a:prstGeom>
          <a:solidFill>
            <a:srgbClr val="FB0401"/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4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9" y="344383"/>
            <a:ext cx="871205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ANALYSE EN COMPOSANTES PRINCIPALES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136927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RÉDUCTION DE LA DIMENSION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89A5593-AAB4-FE3C-8C22-593C8BE6530B}"/>
              </a:ext>
            </a:extLst>
          </p:cNvPr>
          <p:cNvCxnSpPr>
            <a:cxnSpLocks/>
          </p:cNvCxnSpPr>
          <p:nvPr/>
        </p:nvCxnSpPr>
        <p:spPr>
          <a:xfrm flipH="1">
            <a:off x="8291467" y="4745004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226423A-7A65-E035-BB7C-7F1D83CD0C37}"/>
              </a:ext>
            </a:extLst>
          </p:cNvPr>
          <p:cNvSpPr txBox="1"/>
          <p:nvPr/>
        </p:nvSpPr>
        <p:spPr>
          <a:xfrm>
            <a:off x="250856" y="3105833"/>
            <a:ext cx="395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300" dirty="0">
                <a:solidFill>
                  <a:srgbClr val="36291D"/>
                </a:solidFill>
                <a:latin typeface="Montserrat" pitchFamily="2" charset="77"/>
              </a:rPr>
              <a:t>OBJECTIFS</a:t>
            </a:r>
            <a:endParaRPr lang="fr-FR" sz="3600" spc="300" dirty="0">
              <a:solidFill>
                <a:srgbClr val="FB0401"/>
              </a:solidFill>
              <a:latin typeface="Montserrat" pitchFamily="2" charset="77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FBC990A-F239-3166-B427-60AFD325AC65}"/>
              </a:ext>
            </a:extLst>
          </p:cNvPr>
          <p:cNvSpPr/>
          <p:nvPr/>
        </p:nvSpPr>
        <p:spPr>
          <a:xfrm rot="1800000">
            <a:off x="617961" y="1803668"/>
            <a:ext cx="3291444" cy="3282309"/>
          </a:xfrm>
          <a:prstGeom prst="arc">
            <a:avLst>
              <a:gd name="adj1" fmla="val 11490241"/>
              <a:gd name="adj2" fmla="val 7047309"/>
            </a:avLst>
          </a:prstGeom>
          <a:noFill/>
          <a:ln w="19050" cap="rnd">
            <a:gradFill>
              <a:gsLst>
                <a:gs pos="100000">
                  <a:srgbClr val="FB0401"/>
                </a:gs>
                <a:gs pos="2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B8AF394-5D56-CE5B-DA1D-8118D7C2988B}"/>
              </a:ext>
            </a:extLst>
          </p:cNvPr>
          <p:cNvSpPr/>
          <p:nvPr/>
        </p:nvSpPr>
        <p:spPr>
          <a:xfrm rot="1515979">
            <a:off x="207038" y="1519180"/>
            <a:ext cx="3819639" cy="3819639"/>
          </a:xfrm>
          <a:prstGeom prst="arc">
            <a:avLst>
              <a:gd name="adj1" fmla="val 14960179"/>
              <a:gd name="adj2" fmla="val 3570244"/>
            </a:avLst>
          </a:prstGeom>
          <a:noFill/>
          <a:ln w="57150" cap="rnd">
            <a:gradFill>
              <a:gsLst>
                <a:gs pos="20000">
                  <a:srgbClr val="FB0401"/>
                </a:gs>
                <a:gs pos="99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0605CFA-3676-D984-AF11-18D41E8D5BE1}"/>
              </a:ext>
            </a:extLst>
          </p:cNvPr>
          <p:cNvGrpSpPr/>
          <p:nvPr/>
        </p:nvGrpSpPr>
        <p:grpSpPr>
          <a:xfrm>
            <a:off x="4336968" y="2015615"/>
            <a:ext cx="3304834" cy="1371461"/>
            <a:chOff x="5096701" y="2847858"/>
            <a:chExt cx="2084182" cy="877739"/>
          </a:xfrm>
          <a:solidFill>
            <a:schemeClr val="bg1"/>
          </a:solidFill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C3B48D61-16DB-3C64-3F2C-A38AB4392B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96701" y="2847858"/>
              <a:ext cx="2084182" cy="877739"/>
              <a:chOff x="1247614" y="2219015"/>
              <a:chExt cx="2700001" cy="1876610"/>
            </a:xfrm>
            <a:grpFill/>
          </p:grpSpPr>
          <p:sp>
            <p:nvSpPr>
              <p:cNvPr id="23" name="Ellipse 6">
                <a:extLst>
                  <a:ext uri="{FF2B5EF4-FFF2-40B4-BE49-F238E27FC236}">
                    <a16:creationId xmlns:a16="http://schemas.microsoft.com/office/drawing/2014/main" id="{F8D3D0C2-1ACE-A82A-48FC-EBDDDFE949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1876610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Montserrat Medium" pitchFamily="2" charset="77"/>
                </a:endParaRPr>
              </a:p>
            </p:txBody>
          </p:sp>
          <p:sp>
            <p:nvSpPr>
              <p:cNvPr id="26" name="Ellipse 14">
                <a:extLst>
                  <a:ext uri="{FF2B5EF4-FFF2-40B4-BE49-F238E27FC236}">
                    <a16:creationId xmlns:a16="http://schemas.microsoft.com/office/drawing/2014/main" id="{EC7223DB-2230-F525-54FD-4150CC23A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7"/>
                <a:ext cx="2700000" cy="1858539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Montserrat Medium" pitchFamily="2" charset="77"/>
                </a:endParaRPr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CDAAF978-0E99-37F4-00E6-99554AD54600}"/>
                </a:ext>
              </a:extLst>
            </p:cNvPr>
            <p:cNvSpPr txBox="1"/>
            <p:nvPr/>
          </p:nvSpPr>
          <p:spPr>
            <a:xfrm>
              <a:off x="5128049" y="2949388"/>
              <a:ext cx="2021485" cy="7495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200" b="1" dirty="0">
                  <a:solidFill>
                    <a:srgbClr val="FB0401"/>
                  </a:solidFill>
                  <a:latin typeface="RF Dewi" pitchFamily="2" charset="77"/>
                </a:rPr>
                <a:t>Analyser les liaisons entre les variables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F Dewi" pitchFamily="2" charset="77"/>
                </a:rPr>
                <a:t>Regroupement en nouvelles variables synthétiques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fr-FR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F Dewi" pitchFamily="2" charset="77"/>
                </a:rPr>
                <a:t>Cercle des corrélations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B58DDE74-EA68-C558-F380-FE81FE26E6E1}"/>
              </a:ext>
            </a:extLst>
          </p:cNvPr>
          <p:cNvGrpSpPr/>
          <p:nvPr/>
        </p:nvGrpSpPr>
        <p:grpSpPr>
          <a:xfrm>
            <a:off x="4386677" y="3485800"/>
            <a:ext cx="3304834" cy="1458260"/>
            <a:chOff x="5096701" y="2847857"/>
            <a:chExt cx="2084182" cy="904970"/>
          </a:xfrm>
          <a:solidFill>
            <a:schemeClr val="bg1"/>
          </a:solidFill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F7652C08-373F-5307-DBB0-0622EC90DD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96701" y="2847857"/>
              <a:ext cx="2084182" cy="904970"/>
              <a:chOff x="1247614" y="2219015"/>
              <a:chExt cx="2700001" cy="1934831"/>
            </a:xfrm>
            <a:grpFill/>
          </p:grpSpPr>
          <p:sp>
            <p:nvSpPr>
              <p:cNvPr id="38" name="Ellipse 6">
                <a:extLst>
                  <a:ext uri="{FF2B5EF4-FFF2-40B4-BE49-F238E27FC236}">
                    <a16:creationId xmlns:a16="http://schemas.microsoft.com/office/drawing/2014/main" id="{5E4AFA52-F684-3660-3F7D-BA2D122F6E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5" y="2219015"/>
                <a:ext cx="2700000" cy="1819666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254000" dist="1270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latin typeface="Montserrat Medium" pitchFamily="2" charset="77"/>
                </a:endParaRPr>
              </a:p>
            </p:txBody>
          </p:sp>
          <p:sp>
            <p:nvSpPr>
              <p:cNvPr id="39" name="Ellipse 14">
                <a:extLst>
                  <a:ext uri="{FF2B5EF4-FFF2-40B4-BE49-F238E27FC236}">
                    <a16:creationId xmlns:a16="http://schemas.microsoft.com/office/drawing/2014/main" id="{0787C801-69A9-3A99-CD9E-2066AEEF75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7614" y="2229257"/>
                <a:ext cx="2700000" cy="1924589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254000" dist="127000" dir="135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Montserrat Medium" pitchFamily="2" charset="77"/>
                </a:endParaRPr>
              </a:p>
            </p:txBody>
          </p:sp>
        </p:grp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647F3FE2-1EB7-1C18-F458-3FD88FBA4CBC}"/>
                </a:ext>
              </a:extLst>
            </p:cNvPr>
            <p:cNvSpPr txBox="1"/>
            <p:nvPr/>
          </p:nvSpPr>
          <p:spPr>
            <a:xfrm>
              <a:off x="5128049" y="2949388"/>
              <a:ext cx="2021485" cy="7495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200" b="1" dirty="0">
                  <a:solidFill>
                    <a:srgbClr val="FB0401"/>
                  </a:solidFill>
                  <a:latin typeface="RF Dewi" pitchFamily="2" charset="77"/>
                </a:rPr>
                <a:t>Analyser la variabilité des individus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F Dewi" pitchFamily="2" charset="77"/>
                </a:rPr>
                <a:t>Différence et ressemblances des individus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fr-FR" sz="1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F Dewi" pitchFamily="2" charset="77"/>
                </a:rPr>
                <a:t>Nuage des individus</a:t>
              </a:r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EDB670F7-A881-E35A-5900-BAB74AF3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273" y="1358699"/>
            <a:ext cx="3790644" cy="301363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C68D79BB-1120-F0CE-E5D3-50ADCB9B4CA2}"/>
              </a:ext>
            </a:extLst>
          </p:cNvPr>
          <p:cNvSpPr txBox="1"/>
          <p:nvPr/>
        </p:nvSpPr>
        <p:spPr>
          <a:xfrm>
            <a:off x="8291466" y="5086417"/>
            <a:ext cx="3790637" cy="95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11 composantes : 100% variance expliquée</a:t>
            </a:r>
            <a:endParaRPr lang="fr-FR" sz="13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300" dirty="0">
                <a:solidFill>
                  <a:srgbClr val="FB0401"/>
                </a:solidFill>
                <a:latin typeface="RF Dewi" pitchFamily="2" charset="77"/>
              </a:rPr>
              <a:t>6 composantes : 85% variance expliquée</a:t>
            </a:r>
          </a:p>
          <a:p>
            <a:pPr>
              <a:lnSpc>
                <a:spcPct val="150000"/>
              </a:lnSpc>
            </a:pPr>
            <a:endParaRPr lang="fr-FR" sz="13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686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EC84A809-F7B6-8D19-383F-3EEE8F28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74" y="663566"/>
            <a:ext cx="6321698" cy="632169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6C812A0-CC99-5D6D-5B06-F6E1C826436A}"/>
              </a:ext>
            </a:extLst>
          </p:cNvPr>
          <p:cNvSpPr/>
          <p:nvPr/>
        </p:nvSpPr>
        <p:spPr>
          <a:xfrm>
            <a:off x="-13128" y="-16587"/>
            <a:ext cx="12192000" cy="6837394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FR" sz="1800" dirty="0">
              <a:solidFill>
                <a:srgbClr val="36291D"/>
              </a:solidFill>
              <a:latin typeface="Montserrat Light" pitchFamily="2" charset="77"/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83B01757-BF63-0A2B-864B-C5398C04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86" y="2264690"/>
            <a:ext cx="10213097" cy="2274840"/>
          </a:xfrm>
        </p:spPr>
        <p:txBody>
          <a:bodyPr>
            <a:normAutofit/>
          </a:bodyPr>
          <a:lstStyle/>
          <a:p>
            <a:r>
              <a:rPr lang="fr-FR" sz="4800" spc="300" dirty="0">
                <a:solidFill>
                  <a:srgbClr val="36291D"/>
                </a:solidFill>
                <a:latin typeface="Avenir Medium" panose="02000503020000020003" pitchFamily="2" charset="0"/>
              </a:rPr>
              <a:t>ACP</a:t>
            </a:r>
            <a:br>
              <a:rPr lang="fr-FR" sz="4800" spc="300" dirty="0">
                <a:solidFill>
                  <a:srgbClr val="36291D"/>
                </a:solidFill>
                <a:latin typeface="Avenir Medium" panose="02000503020000020003" pitchFamily="2" charset="0"/>
              </a:rPr>
            </a:br>
            <a:r>
              <a:rPr lang="fr-FR" sz="4800" b="1" spc="300" dirty="0">
                <a:solidFill>
                  <a:srgbClr val="FB0401"/>
                </a:solidFill>
                <a:latin typeface="Avenir Black" panose="02000503020000020003" pitchFamily="2" charset="0"/>
              </a:rPr>
              <a:t>CERCLE DES CORRÉLATIONS</a:t>
            </a:r>
            <a:br>
              <a:rPr lang="fr-FR" sz="4800" b="1" spc="300" dirty="0">
                <a:solidFill>
                  <a:srgbClr val="AB2D21"/>
                </a:solidFill>
                <a:latin typeface="Avenir Black" panose="02000503020000020003" pitchFamily="2" charset="0"/>
              </a:rPr>
            </a:br>
            <a:r>
              <a:rPr lang="fr-FR" sz="4800" spc="300" dirty="0">
                <a:solidFill>
                  <a:srgbClr val="36291D"/>
                </a:solidFill>
                <a:latin typeface="Avenir Medium" panose="02000503020000020003" pitchFamily="2" charset="0"/>
              </a:rPr>
              <a:t>ET</a:t>
            </a:r>
            <a:r>
              <a:rPr lang="fr-FR" sz="4800" b="1" spc="300" dirty="0">
                <a:solidFill>
                  <a:srgbClr val="AB2D21"/>
                </a:solidFill>
                <a:latin typeface="Avenir Black" panose="02000503020000020003" pitchFamily="2" charset="0"/>
              </a:rPr>
              <a:t> </a:t>
            </a:r>
            <a:r>
              <a:rPr lang="fr-FR" sz="4800" b="1" spc="300" dirty="0">
                <a:solidFill>
                  <a:srgbClr val="FB0401"/>
                </a:solidFill>
                <a:latin typeface="Avenir Black" panose="02000503020000020003" pitchFamily="2" charset="0"/>
              </a:rPr>
              <a:t>PROJECTION INDIVIDUS </a:t>
            </a:r>
            <a:endParaRPr lang="fr-FR" sz="4800" spc="300" dirty="0">
              <a:solidFill>
                <a:srgbClr val="FB0401"/>
              </a:solidFill>
              <a:latin typeface="Avenir Medium" panose="02000503020000020003" pitchFamily="2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7FC1516C-5841-2499-47BA-02262040955D}"/>
              </a:ext>
            </a:extLst>
          </p:cNvPr>
          <p:cNvCxnSpPr>
            <a:cxnSpLocks/>
          </p:cNvCxnSpPr>
          <p:nvPr/>
        </p:nvCxnSpPr>
        <p:spPr>
          <a:xfrm>
            <a:off x="919177" y="4559366"/>
            <a:ext cx="3956135" cy="0"/>
          </a:xfrm>
          <a:prstGeom prst="line">
            <a:avLst/>
          </a:prstGeom>
          <a:ln w="28575">
            <a:solidFill>
              <a:srgbClr val="AB2D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FE2D78-306C-B5CC-6A61-1BED1DB01581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E536824-BDE3-B8D8-EA80-2DE1906BA059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08F3F5A5-D3C9-7DA8-9C2B-5B67AAA49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C8333702-C16E-855A-34A3-5E940B3A9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4FB5548-50E3-0C3A-70C8-B5E48FB3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07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8" y="344383"/>
            <a:ext cx="6863969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ACP - CERCLE DES CORRÉLATIONS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3 PREMIERS PLANS FACTORIELS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611936" y="5156107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A87DD95-64AC-94F5-8FC1-F59EC9E8D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8" y="1892273"/>
            <a:ext cx="3770728" cy="28755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6CA677-9472-E7D0-DA73-98B060182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543" y="1892272"/>
            <a:ext cx="3770728" cy="28755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EEB61C-5986-1B7F-7DCB-06A65A223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629" y="1892272"/>
            <a:ext cx="3770728" cy="287555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2BD91AB-5E91-3D96-8066-7740DFFE4F02}"/>
              </a:ext>
            </a:extLst>
          </p:cNvPr>
          <p:cNvSpPr txBox="1"/>
          <p:nvPr/>
        </p:nvSpPr>
        <p:spPr>
          <a:xfrm>
            <a:off x="526407" y="5234923"/>
            <a:ext cx="404559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F1 : Capacité de production et d’autosuffisance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F2 : Stabilité alimentaire et politique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6697A00-CCD4-7D3B-E5B7-F2EC5E0ADB0A}"/>
              </a:ext>
            </a:extLst>
          </p:cNvPr>
          <p:cNvCxnSpPr>
            <a:cxnSpLocks/>
          </p:cNvCxnSpPr>
          <p:nvPr/>
        </p:nvCxnSpPr>
        <p:spPr>
          <a:xfrm flipH="1">
            <a:off x="4423543" y="5156107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95DC995-BD78-EE78-1393-032F57781346}"/>
              </a:ext>
            </a:extLst>
          </p:cNvPr>
          <p:cNvSpPr txBox="1"/>
          <p:nvPr/>
        </p:nvSpPr>
        <p:spPr>
          <a:xfrm>
            <a:off x="4423543" y="5234923"/>
            <a:ext cx="3196451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F3 : Croissance démographique et TDI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F4 : Dimension économique et politique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AB876B-CA8C-F5B7-8D14-5C25A13DBE6A}"/>
              </a:ext>
            </a:extLst>
          </p:cNvPr>
          <p:cNvCxnSpPr>
            <a:cxnSpLocks/>
          </p:cNvCxnSpPr>
          <p:nvPr/>
        </p:nvCxnSpPr>
        <p:spPr>
          <a:xfrm flipH="1">
            <a:off x="8442159" y="5067141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21999E3-B46E-CE48-AAB4-0FDF336E92F4}"/>
              </a:ext>
            </a:extLst>
          </p:cNvPr>
          <p:cNvSpPr txBox="1"/>
          <p:nvPr/>
        </p:nvSpPr>
        <p:spPr>
          <a:xfrm>
            <a:off x="8356629" y="5234923"/>
            <a:ext cx="404559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F5 : Croissance démo. et dépendance économique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F6 : Situation économique de la population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86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A95D65-76FE-8E2D-9E00-A2EB06D0F932}"/>
              </a:ext>
            </a:extLst>
          </p:cNvPr>
          <p:cNvGrpSpPr/>
          <p:nvPr/>
        </p:nvGrpSpPr>
        <p:grpSpPr>
          <a:xfrm>
            <a:off x="190372" y="0"/>
            <a:ext cx="300086" cy="6858000"/>
            <a:chOff x="190372" y="0"/>
            <a:chExt cx="300086" cy="6858000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67C0995-3156-5E9C-FA15-B8F0592913AA}"/>
                </a:ext>
              </a:extLst>
            </p:cNvPr>
            <p:cNvGrpSpPr/>
            <p:nvPr/>
          </p:nvGrpSpPr>
          <p:grpSpPr>
            <a:xfrm>
              <a:off x="340415" y="0"/>
              <a:ext cx="0" cy="6858000"/>
              <a:chOff x="456162" y="0"/>
              <a:chExt cx="0" cy="6858000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E879BD38-D364-2E31-BF48-DC0DBC498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0"/>
                <a:ext cx="0" cy="486888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8EBED1C5-D367-2B4C-7BBE-6C98991F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62" y="938151"/>
                <a:ext cx="0" cy="5919849"/>
              </a:xfrm>
              <a:prstGeom prst="line">
                <a:avLst/>
              </a:prstGeom>
              <a:ln w="19050">
                <a:solidFill>
                  <a:srgbClr val="FB040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03CFE4B-9068-DEEA-0246-35A641AD3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72" y="581439"/>
              <a:ext cx="300086" cy="267577"/>
            </a:xfrm>
            <a:prstGeom prst="rect">
              <a:avLst/>
            </a:prstGeom>
          </p:spPr>
        </p:pic>
      </p:grpSp>
      <p:sp>
        <p:nvSpPr>
          <p:cNvPr id="31" name="Titre 1">
            <a:extLst>
              <a:ext uri="{FF2B5EF4-FFF2-40B4-BE49-F238E27FC236}">
                <a16:creationId xmlns:a16="http://schemas.microsoft.com/office/drawing/2014/main" id="{1581E59C-12AB-5751-E165-19FEF3DB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9" y="344383"/>
            <a:ext cx="6706128" cy="5937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b="1" spc="300" dirty="0">
                <a:solidFill>
                  <a:srgbClr val="FB0401"/>
                </a:solidFill>
                <a:latin typeface="RF Dewi" pitchFamily="2" charset="77"/>
              </a:rPr>
              <a:t>ACP – PROJECTION DES INDIVIDUS</a:t>
            </a:r>
          </a:p>
        </p:txBody>
      </p:sp>
      <p:sp>
        <p:nvSpPr>
          <p:cNvPr id="180" name="Titre 1">
            <a:extLst>
              <a:ext uri="{FF2B5EF4-FFF2-40B4-BE49-F238E27FC236}">
                <a16:creationId xmlns:a16="http://schemas.microsoft.com/office/drawing/2014/main" id="{9C0702BE-8FEA-6340-DC43-F41ECBC12E45}"/>
              </a:ext>
            </a:extLst>
          </p:cNvPr>
          <p:cNvSpPr txBox="1">
            <a:spLocks/>
          </p:cNvSpPr>
          <p:nvPr/>
        </p:nvSpPr>
        <p:spPr>
          <a:xfrm>
            <a:off x="1354049" y="764931"/>
            <a:ext cx="3217950" cy="593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F Dewi Semibold" pitchFamily="2" charset="77"/>
              </a:rPr>
              <a:t>F1 / F2</a:t>
            </a:r>
          </a:p>
        </p:txBody>
      </p:sp>
      <p:cxnSp>
        <p:nvCxnSpPr>
          <p:cNvPr id="181" name="Connecteur droit 180">
            <a:extLst>
              <a:ext uri="{FF2B5EF4-FFF2-40B4-BE49-F238E27FC236}">
                <a16:creationId xmlns:a16="http://schemas.microsoft.com/office/drawing/2014/main" id="{33E7B70B-DB90-B34D-22EF-4A700A4E6005}"/>
              </a:ext>
            </a:extLst>
          </p:cNvPr>
          <p:cNvCxnSpPr>
            <a:cxnSpLocks/>
          </p:cNvCxnSpPr>
          <p:nvPr/>
        </p:nvCxnSpPr>
        <p:spPr>
          <a:xfrm flipH="1">
            <a:off x="824210" y="1101558"/>
            <a:ext cx="399016" cy="0"/>
          </a:xfrm>
          <a:prstGeom prst="line">
            <a:avLst/>
          </a:prstGeom>
          <a:ln w="19050">
            <a:solidFill>
              <a:srgbClr val="FB040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183">
            <a:extLst>
              <a:ext uri="{FF2B5EF4-FFF2-40B4-BE49-F238E27FC236}">
                <a16:creationId xmlns:a16="http://schemas.microsoft.com/office/drawing/2014/main" id="{88259B3C-35FE-3292-A4B8-8A772F754444}"/>
              </a:ext>
            </a:extLst>
          </p:cNvPr>
          <p:cNvCxnSpPr>
            <a:cxnSpLocks/>
          </p:cNvCxnSpPr>
          <p:nvPr/>
        </p:nvCxnSpPr>
        <p:spPr>
          <a:xfrm flipH="1">
            <a:off x="611936" y="5156107"/>
            <a:ext cx="122258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2BD91AB-5E91-3D96-8066-7740DFFE4F02}"/>
              </a:ext>
            </a:extLst>
          </p:cNvPr>
          <p:cNvSpPr txBox="1"/>
          <p:nvPr/>
        </p:nvSpPr>
        <p:spPr>
          <a:xfrm>
            <a:off x="526406" y="5323889"/>
            <a:ext cx="4045592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F1 : Capacité de production et d’autosuffisance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F Dewi" pitchFamily="2" charset="77"/>
              </a:rPr>
              <a:t>F2 : Stabilité alimentaire et politique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 Light" pitchFamily="2" charset="77"/>
            </a:endParaRPr>
          </a:p>
          <a:p>
            <a:pPr>
              <a:lnSpc>
                <a:spcPct val="150000"/>
              </a:lnSpc>
            </a:pP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  <a:latin typeface="RF Dewi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457CF2B-959D-3520-C6D8-EAF47A1B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0" y="2260843"/>
            <a:ext cx="4786759" cy="23363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BFF11F-8CCF-1220-E302-DB2C7313E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63" y="1151089"/>
            <a:ext cx="6706122" cy="549397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DF7D76B-8343-D9FA-5B1F-4D1D627F14E1}"/>
              </a:ext>
            </a:extLst>
          </p:cNvPr>
          <p:cNvSpPr/>
          <p:nvPr/>
        </p:nvSpPr>
        <p:spPr>
          <a:xfrm>
            <a:off x="7347857" y="1917649"/>
            <a:ext cx="1329946" cy="3238458"/>
          </a:xfrm>
          <a:prstGeom prst="ellipse">
            <a:avLst/>
          </a:prstGeom>
          <a:solidFill>
            <a:srgbClr val="FB0401">
              <a:alpha val="13831"/>
            </a:srgbClr>
          </a:solidFill>
          <a:ln>
            <a:solidFill>
              <a:srgbClr val="FB04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281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7819</TotalTime>
  <Words>799</Words>
  <Application>Microsoft Macintosh PowerPoint</Application>
  <PresentationFormat>Grand écran</PresentationFormat>
  <Paragraphs>248</Paragraphs>
  <Slides>20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40" baseType="lpstr">
      <vt:lpstr>Arial</vt:lpstr>
      <vt:lpstr>Avenir</vt:lpstr>
      <vt:lpstr>Avenir Black</vt:lpstr>
      <vt:lpstr>Avenir Book</vt:lpstr>
      <vt:lpstr>Avenir Heavy</vt:lpstr>
      <vt:lpstr>Avenir Medium</vt:lpstr>
      <vt:lpstr>Calibri</vt:lpstr>
      <vt:lpstr>Calibri Light</vt:lpstr>
      <vt:lpstr>Century Gothic</vt:lpstr>
      <vt:lpstr>Courier New</vt:lpstr>
      <vt:lpstr>Montserrat</vt:lpstr>
      <vt:lpstr>Montserrat Light</vt:lpstr>
      <vt:lpstr>Montserrat Medium</vt:lpstr>
      <vt:lpstr>Open Sans Light</vt:lpstr>
      <vt:lpstr>RF Dewi</vt:lpstr>
      <vt:lpstr>RF Dewi Black</vt:lpstr>
      <vt:lpstr>RF Dewi Light</vt:lpstr>
      <vt:lpstr>RF Dewi Semibold</vt:lpstr>
      <vt:lpstr>RF Dewi Ultrabold</vt:lpstr>
      <vt:lpstr>Thème Office</vt:lpstr>
      <vt:lpstr>Présentation PowerPoint</vt:lpstr>
      <vt:lpstr>SOMMAIRE</vt:lpstr>
      <vt:lpstr>Présentation PowerPoint</vt:lpstr>
      <vt:lpstr>ANALYSE PESTEL</vt:lpstr>
      <vt:lpstr>TAILLE DE L’ÉCHANTILLON</vt:lpstr>
      <vt:lpstr>ANALYSE EN COMPOSANTES PRINCIPALES</vt:lpstr>
      <vt:lpstr>ACP CERCLE DES CORRÉLATIONS ET PROJECTION INDIVIDUS </vt:lpstr>
      <vt:lpstr>ACP - CERCLE DES CORRÉLATIONS</vt:lpstr>
      <vt:lpstr>ACP – PROJECTION DES INDIVIDUS</vt:lpstr>
      <vt:lpstr>ACP – PROJECTION DES INDIVIDUS</vt:lpstr>
      <vt:lpstr>ACP – PROJECTION DES INDIVIDUS</vt:lpstr>
      <vt:lpstr>Présentation PowerPoint</vt:lpstr>
      <vt:lpstr>CAH - CLUSTERING</vt:lpstr>
      <vt:lpstr>CAH - CLUSTERING</vt:lpstr>
      <vt:lpstr>K-MEANS - CLUSTERING</vt:lpstr>
      <vt:lpstr>K-MEANS - CLUSTERING</vt:lpstr>
      <vt:lpstr>K-MEANS - CLUSTERING</vt:lpstr>
      <vt:lpstr>COMPARAISON DES DEUX MÉTHODES</vt:lpstr>
      <vt:lpstr>RECOMMANDATIONS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A1A5B9</dc:title>
  <dc:creator>Inès KHALDI</dc:creator>
  <cp:lastModifiedBy>Inès KHALDI</cp:lastModifiedBy>
  <cp:revision>351</cp:revision>
  <dcterms:created xsi:type="dcterms:W3CDTF">2023-11-19T15:18:49Z</dcterms:created>
  <dcterms:modified xsi:type="dcterms:W3CDTF">2024-07-23T16:23:01Z</dcterms:modified>
</cp:coreProperties>
</file>